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95" r:id="rId4"/>
    <p:sldId id="258" r:id="rId5"/>
    <p:sldId id="259" r:id="rId6"/>
    <p:sldId id="277" r:id="rId7"/>
    <p:sldId id="273" r:id="rId8"/>
    <p:sldId id="281" r:id="rId9"/>
    <p:sldId id="279" r:id="rId10"/>
    <p:sldId id="289" r:id="rId11"/>
    <p:sldId id="296" r:id="rId12"/>
    <p:sldId id="293" r:id="rId13"/>
    <p:sldId id="294" r:id="rId14"/>
    <p:sldId id="261" r:id="rId15"/>
    <p:sldId id="269" r:id="rId16"/>
    <p:sldId id="274" r:id="rId17"/>
    <p:sldId id="276" r:id="rId18"/>
    <p:sldId id="268" r:id="rId19"/>
    <p:sldId id="266" r:id="rId20"/>
    <p:sldId id="267" r:id="rId21"/>
    <p:sldId id="280" r:id="rId22"/>
    <p:sldId id="263" r:id="rId23"/>
    <p:sldId id="265" r:id="rId24"/>
    <p:sldId id="288" r:id="rId25"/>
    <p:sldId id="297" r:id="rId26"/>
    <p:sldId id="284" r:id="rId27"/>
    <p:sldId id="292" r:id="rId28"/>
    <p:sldId id="262" r:id="rId29"/>
    <p:sldId id="286" r:id="rId30"/>
    <p:sldId id="272" r:id="rId31"/>
    <p:sldId id="285" r:id="rId32"/>
    <p:sldId id="270" r:id="rId33"/>
    <p:sldId id="275" r:id="rId34"/>
    <p:sldId id="264" r:id="rId35"/>
    <p:sldId id="287" r:id="rId36"/>
    <p:sldId id="290" r:id="rId37"/>
    <p:sldId id="271" r:id="rId38"/>
    <p:sldId id="291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3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823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232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9138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351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1846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9213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501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2345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788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842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5618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134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74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0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0495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726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4661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8664C39-BD64-4879-AE60-F653A46CCC57}" type="datetimeFigureOut">
              <a:rPr lang="zh-TW" altLang="en-US" smtClean="0"/>
              <a:t>2019/6/14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3A7A33F-C446-40FE-BC84-0D5FD71433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124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kaggle.com/rajmehra03/a-comprehensive-guide-to-transfer-learn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ajmehra03/a-comprehensive-guide-to-transfer-learnin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ajmehra03/a-comprehensive-guide-to-transfer-learning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ajmehra03/a-comprehensive-guide-to-transfer-learning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xpumperla/hyperas" TargetMode="External"/><Relationship Id="rId2" Type="http://schemas.openxmlformats.org/officeDocument/2006/relationships/hyperlink" Target="https://github.com/dvgodoy/deepreplay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utonomio/talos" TargetMode="External"/><Relationship Id="rId4" Type="http://schemas.openxmlformats.org/officeDocument/2006/relationships/hyperlink" Target="https://github.com/Avsecz/kop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htseng.wordpress.com/2017/11/11/data-augmentation-%E8%B3%87%E6%96%99%E5%A2%9E%E5%BC%B7/" TargetMode="External"/><Relationship Id="rId2" Type="http://schemas.openxmlformats.org/officeDocument/2006/relationships/hyperlink" Target="https://www.kaggle.com/rajmehra03/flower-recognition-cnn-kera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gtwang.org/programming/keras-resnet-50-pre-trained-model-build-dogs-cats-image-classification-system/" TargetMode="External"/><Relationship Id="rId5" Type="http://schemas.openxmlformats.org/officeDocument/2006/relationships/hyperlink" Target="https://blog.csdn.net/xiang_freedom/article/details/78395145" TargetMode="External"/><Relationship Id="rId4" Type="http://schemas.openxmlformats.org/officeDocument/2006/relationships/hyperlink" Target="https://medium.com/@intheblackworld/deep-learning-tutorial-%E5%BF%83%E5%BE%97-b1f7f84a497d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kknews.cc/zh-tw/tech/9ymxpq.html" TargetMode="External"/><Relationship Id="rId2" Type="http://schemas.openxmlformats.org/officeDocument/2006/relationships/hyperlink" Target="https://zhuanlan.zhihu.com/p/2626855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sominwadhwa/flower-recognition-fastai-94-accuracy" TargetMode="External"/><Relationship Id="rId5" Type="http://schemas.openxmlformats.org/officeDocument/2006/relationships/hyperlink" Target="https://github.com/maxpumperla/hyperas" TargetMode="External"/><Relationship Id="rId4" Type="http://schemas.openxmlformats.org/officeDocument/2006/relationships/hyperlink" Target="https://www.kaggle.com/achukka/conv-layers-with-batch-normalization-in-keras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gratitude-appreciation-490606/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kaggle.com/rajmehra03/a-comprehensive-guide-to-transfer-learni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ajmehra03/a-comprehensive-guide-to-transfer-learn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B645C0-49AE-40D8-BFB1-2F632B4671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Flower Recognition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0DED112-9FB0-437D-BF1C-1CB46042F6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/>
              <a:t>Name: </a:t>
            </a:r>
            <a:r>
              <a:rPr lang="en-US" altLang="zh-TW" dirty="0" err="1"/>
              <a:t>Chih</a:t>
            </a:r>
            <a:r>
              <a:rPr lang="en-US" altLang="zh-TW" dirty="0"/>
              <a:t>-Che Fang</a:t>
            </a:r>
            <a:r>
              <a:rPr lang="zh-TW" altLang="en-US" dirty="0"/>
              <a:t> </a:t>
            </a:r>
            <a:r>
              <a:rPr lang="en-US" altLang="zh-TW" dirty="0"/>
              <a:t>	</a:t>
            </a:r>
          </a:p>
          <a:p>
            <a:r>
              <a:rPr lang="en-US" altLang="zh-TW" dirty="0"/>
              <a:t>Student No: 90799210Y</a:t>
            </a:r>
          </a:p>
          <a:p>
            <a:r>
              <a:rPr lang="en-US" altLang="zh-TW" dirty="0"/>
              <a:t>Data: 2019/6/19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93895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E97738-E531-4CC1-B0EB-BF7361748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763057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TW" dirty="0"/>
              <a:t>Model Training - Transfer Learning Model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5CE0E7F-B1DA-4439-AE71-67EFAAB85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1" y="1932000"/>
            <a:ext cx="9601196" cy="846668"/>
          </a:xfrm>
        </p:spPr>
        <p:txBody>
          <a:bodyPr/>
          <a:lstStyle/>
          <a:p>
            <a:r>
              <a:rPr lang="en-US" altLang="zh-TW" dirty="0"/>
              <a:t>Model: VGG 16 (19 Conv Layer)</a:t>
            </a:r>
            <a:endParaRPr lang="zh-TW" altLang="en-US" dirty="0"/>
          </a:p>
          <a:p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A014AB7-BFB1-49F0-A34C-F643F3AF4F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277066"/>
              </p:ext>
            </p:extLst>
          </p:nvPr>
        </p:nvGraphicFramePr>
        <p:xfrm>
          <a:off x="781051" y="2678269"/>
          <a:ext cx="10601324" cy="18937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2946">
                  <a:extLst>
                    <a:ext uri="{9D8B030D-6E8A-4147-A177-3AD203B41FA5}">
                      <a16:colId xmlns:a16="http://schemas.microsoft.com/office/drawing/2014/main" val="2010915861"/>
                    </a:ext>
                  </a:extLst>
                </a:gridCol>
                <a:gridCol w="1768859">
                  <a:extLst>
                    <a:ext uri="{9D8B030D-6E8A-4147-A177-3AD203B41FA5}">
                      <a16:colId xmlns:a16="http://schemas.microsoft.com/office/drawing/2014/main" val="897929086"/>
                    </a:ext>
                  </a:extLst>
                </a:gridCol>
                <a:gridCol w="1768859">
                  <a:extLst>
                    <a:ext uri="{9D8B030D-6E8A-4147-A177-3AD203B41FA5}">
                      <a16:colId xmlns:a16="http://schemas.microsoft.com/office/drawing/2014/main" val="1551149094"/>
                    </a:ext>
                  </a:extLst>
                </a:gridCol>
                <a:gridCol w="2650330">
                  <a:extLst>
                    <a:ext uri="{9D8B030D-6E8A-4147-A177-3AD203B41FA5}">
                      <a16:colId xmlns:a16="http://schemas.microsoft.com/office/drawing/2014/main" val="2913398505"/>
                    </a:ext>
                  </a:extLst>
                </a:gridCol>
                <a:gridCol w="2650330">
                  <a:extLst>
                    <a:ext uri="{9D8B030D-6E8A-4147-A177-3AD203B41FA5}">
                      <a16:colId xmlns:a16="http://schemas.microsoft.com/office/drawing/2014/main" val="267910051"/>
                    </a:ext>
                  </a:extLst>
                </a:gridCol>
              </a:tblGrid>
              <a:tr h="793770">
                <a:tc>
                  <a:txBody>
                    <a:bodyPr/>
                    <a:lstStyle/>
                    <a:p>
                      <a:r>
                        <a:rPr lang="en-US" altLang="zh-TW" dirty="0"/>
                        <a:t>Unblocked Layer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Hidden Layer Neurons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Pooling</a:t>
                      </a:r>
                      <a:endParaRPr lang="zh-TW" altLang="en-US" dirty="0"/>
                    </a:p>
                  </a:txBody>
                  <a:tcPr>
                    <a:solidFill>
                      <a:srgbClr val="FFC000">
                        <a:alpha val="6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Accuracy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Loss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50444"/>
                  </a:ext>
                </a:extLst>
              </a:tr>
              <a:tr h="459883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11-19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512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Max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>
                        <a:alpha val="6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0.9156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0.4360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3779734"/>
                  </a:ext>
                </a:extLst>
              </a:tr>
              <a:tr h="45021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11-19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512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Avg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>
                        <a:alpha val="6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0.9006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0.4703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945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8952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81725F-F310-4009-B797-89C473D7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1" y="646097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TW" dirty="0"/>
              <a:t>Model Training - Transfer Learning Model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38B19F-27B6-4DDD-A555-1F7375BB1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8875" y="1824565"/>
            <a:ext cx="9601196" cy="4387338"/>
          </a:xfrm>
        </p:spPr>
        <p:txBody>
          <a:bodyPr/>
          <a:lstStyle/>
          <a:p>
            <a:r>
              <a:rPr lang="en-US" altLang="zh-TW" b="1" dirty="0"/>
              <a:t>Architecture: </a:t>
            </a:r>
            <a:r>
              <a:rPr lang="en-US" altLang="zh-TW" dirty="0"/>
              <a:t>CNN – ResNet50 + 2 Fully Connected Layer</a:t>
            </a:r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7DA2F2-10D0-4E5A-A957-272916B7CBA9}"/>
              </a:ext>
            </a:extLst>
          </p:cNvPr>
          <p:cNvSpPr txBox="1"/>
          <p:nvPr/>
        </p:nvSpPr>
        <p:spPr>
          <a:xfrm>
            <a:off x="733425" y="5666656"/>
            <a:ext cx="11753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Reference: </a:t>
            </a:r>
            <a:r>
              <a:rPr lang="en-US" altLang="zh-TW" sz="2400" dirty="0">
                <a:hlinkClick r:id="rId2"/>
              </a:rPr>
              <a:t>https://www.kaggle.com/rajmehra03/a-comprehensive-guide-to-transfer-learning</a:t>
            </a:r>
            <a:endParaRPr lang="zh-TW" altLang="en-US" sz="24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9E952A3-A6A4-43AD-9F96-42C8F1AA8904}"/>
              </a:ext>
            </a:extLst>
          </p:cNvPr>
          <p:cNvSpPr/>
          <p:nvPr/>
        </p:nvSpPr>
        <p:spPr>
          <a:xfrm rot="16200000">
            <a:off x="1628779" y="3709461"/>
            <a:ext cx="2419350" cy="1200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ResNet50</a:t>
            </a:r>
            <a:endParaRPr lang="zh-TW" altLang="en-US" dirty="0"/>
          </a:p>
        </p:txBody>
      </p:sp>
      <p:sp>
        <p:nvSpPr>
          <p:cNvPr id="26" name="箭號: 向下 25">
            <a:extLst>
              <a:ext uri="{FF2B5EF4-FFF2-40B4-BE49-F238E27FC236}">
                <a16:creationId xmlns:a16="http://schemas.microsoft.com/office/drawing/2014/main" id="{C45918EF-127B-4CB9-BC07-E3250D5BD7B8}"/>
              </a:ext>
            </a:extLst>
          </p:cNvPr>
          <p:cNvSpPr/>
          <p:nvPr/>
        </p:nvSpPr>
        <p:spPr>
          <a:xfrm rot="16200000">
            <a:off x="2038070" y="4144431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0F8BD210-8B36-4A46-A7FB-0DFD46480D9C}"/>
              </a:ext>
            </a:extLst>
          </p:cNvPr>
          <p:cNvSpPr txBox="1"/>
          <p:nvPr/>
        </p:nvSpPr>
        <p:spPr>
          <a:xfrm>
            <a:off x="590551" y="4091002"/>
            <a:ext cx="140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150 * 150 *3</a:t>
            </a:r>
            <a:endParaRPr lang="zh-TW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EA340C29-6348-45EC-BAA4-FCC74683EBB9}"/>
              </a:ext>
            </a:extLst>
          </p:cNvPr>
          <p:cNvSpPr/>
          <p:nvPr/>
        </p:nvSpPr>
        <p:spPr>
          <a:xfrm rot="16200000">
            <a:off x="3985659" y="3884611"/>
            <a:ext cx="2419350" cy="91440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Hidden</a:t>
            </a:r>
          </a:p>
          <a:p>
            <a:pPr algn="ctr"/>
            <a:r>
              <a:rPr lang="en-US" altLang="zh-TW" dirty="0"/>
              <a:t> </a:t>
            </a:r>
            <a:r>
              <a:rPr lang="en-US" altLang="zh-TW" dirty="0" err="1"/>
              <a:t>Neuorn</a:t>
            </a:r>
            <a:r>
              <a:rPr lang="en-US" altLang="zh-TW" dirty="0"/>
              <a:t>: 1000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en-US" altLang="zh-TW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2D6B7D1-B746-4F96-9967-F44A52320D04}"/>
              </a:ext>
            </a:extLst>
          </p:cNvPr>
          <p:cNvSpPr/>
          <p:nvPr/>
        </p:nvSpPr>
        <p:spPr>
          <a:xfrm rot="16200000">
            <a:off x="5238695" y="3833891"/>
            <a:ext cx="2419350" cy="99958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Output</a:t>
            </a:r>
          </a:p>
          <a:p>
            <a:pPr algn="ctr"/>
            <a:r>
              <a:rPr lang="en-US" altLang="zh-TW" dirty="0"/>
              <a:t>Neuron:</a:t>
            </a:r>
          </a:p>
          <a:p>
            <a:pPr algn="ctr"/>
            <a:r>
              <a:rPr lang="en-US" altLang="zh-TW" dirty="0"/>
              <a:t>5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/>
              <a:t>Sigmoid</a:t>
            </a:r>
            <a:endParaRPr lang="zh-TW" altLang="en-US" dirty="0"/>
          </a:p>
        </p:txBody>
      </p:sp>
      <p:sp>
        <p:nvSpPr>
          <p:cNvPr id="30" name="箭號: 向下 29">
            <a:extLst>
              <a:ext uri="{FF2B5EF4-FFF2-40B4-BE49-F238E27FC236}">
                <a16:creationId xmlns:a16="http://schemas.microsoft.com/office/drawing/2014/main" id="{6BA67540-0225-4179-A941-28B7D90AC6CA}"/>
              </a:ext>
            </a:extLst>
          </p:cNvPr>
          <p:cNvSpPr/>
          <p:nvPr/>
        </p:nvSpPr>
        <p:spPr>
          <a:xfrm rot="16200000">
            <a:off x="5735631" y="4176710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箭號: 向下 30">
            <a:extLst>
              <a:ext uri="{FF2B5EF4-FFF2-40B4-BE49-F238E27FC236}">
                <a16:creationId xmlns:a16="http://schemas.microsoft.com/office/drawing/2014/main" id="{FB7FAC06-FFF9-4921-8D76-32439A23F042}"/>
              </a:ext>
            </a:extLst>
          </p:cNvPr>
          <p:cNvSpPr/>
          <p:nvPr/>
        </p:nvSpPr>
        <p:spPr>
          <a:xfrm rot="16200000">
            <a:off x="4471502" y="4176709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00EB4F50-5CB9-44FB-A5FE-54B6CA692502}"/>
              </a:ext>
            </a:extLst>
          </p:cNvPr>
          <p:cNvSpPr txBox="1"/>
          <p:nvPr/>
        </p:nvSpPr>
        <p:spPr>
          <a:xfrm>
            <a:off x="3649483" y="4123277"/>
            <a:ext cx="1084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Flatten</a:t>
            </a:r>
            <a:endParaRPr lang="zh-TW" altLang="en-US" dirty="0"/>
          </a:p>
        </p:txBody>
      </p:sp>
      <p:sp>
        <p:nvSpPr>
          <p:cNvPr id="33" name="箭號: 向下 32">
            <a:extLst>
              <a:ext uri="{FF2B5EF4-FFF2-40B4-BE49-F238E27FC236}">
                <a16:creationId xmlns:a16="http://schemas.microsoft.com/office/drawing/2014/main" id="{AE9ADC88-B54E-4157-9459-E630D41D3792}"/>
              </a:ext>
            </a:extLst>
          </p:cNvPr>
          <p:cNvSpPr/>
          <p:nvPr/>
        </p:nvSpPr>
        <p:spPr>
          <a:xfrm rot="16200000">
            <a:off x="3399893" y="4176709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39A3D5E-3507-46FD-9CF7-BDE0DCCEA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62" y="2514600"/>
            <a:ext cx="11134725" cy="43434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04CA9992-1A6D-48FC-AD29-9F3E5ACB894F}"/>
              </a:ext>
            </a:extLst>
          </p:cNvPr>
          <p:cNvSpPr/>
          <p:nvPr/>
        </p:nvSpPr>
        <p:spPr>
          <a:xfrm>
            <a:off x="936649" y="3200400"/>
            <a:ext cx="8026376" cy="3657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605F99C-F4E1-43C8-BB08-B0D36A0C01A1}"/>
              </a:ext>
            </a:extLst>
          </p:cNvPr>
          <p:cNvSpPr/>
          <p:nvPr/>
        </p:nvSpPr>
        <p:spPr>
          <a:xfrm>
            <a:off x="9014899" y="3200400"/>
            <a:ext cx="2744526" cy="365760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728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81725F-F310-4009-B797-89C473D7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1" y="646097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TW" dirty="0"/>
              <a:t>Model Training - Transfer Learning Model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38B19F-27B6-4DDD-A555-1F7375BB1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8875" y="1824565"/>
            <a:ext cx="9601196" cy="4387338"/>
          </a:xfrm>
        </p:spPr>
        <p:txBody>
          <a:bodyPr/>
          <a:lstStyle/>
          <a:p>
            <a:r>
              <a:rPr lang="en-US" altLang="zh-TW" dirty="0"/>
              <a:t>Model: ResNet50 (175 Conv Layer)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7DA2F2-10D0-4E5A-A957-272916B7CBA9}"/>
              </a:ext>
            </a:extLst>
          </p:cNvPr>
          <p:cNvSpPr txBox="1"/>
          <p:nvPr/>
        </p:nvSpPr>
        <p:spPr>
          <a:xfrm>
            <a:off x="581025" y="6383416"/>
            <a:ext cx="11753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Reference: </a:t>
            </a:r>
            <a:r>
              <a:rPr lang="en-US" altLang="zh-TW" sz="2400" dirty="0">
                <a:hlinkClick r:id="rId2"/>
              </a:rPr>
              <a:t>https://www.kaggle.com/rajmehra03/a-comprehensive-guide-to-transfer-learning</a:t>
            </a:r>
            <a:endParaRPr lang="zh-TW" altLang="en-US" sz="2400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D29966CE-EA19-459A-BC6A-9673377E91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361066"/>
              </p:ext>
            </p:extLst>
          </p:nvPr>
        </p:nvGraphicFramePr>
        <p:xfrm>
          <a:off x="950518" y="2597572"/>
          <a:ext cx="10290964" cy="3649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2741">
                  <a:extLst>
                    <a:ext uri="{9D8B030D-6E8A-4147-A177-3AD203B41FA5}">
                      <a16:colId xmlns:a16="http://schemas.microsoft.com/office/drawing/2014/main" val="1847554537"/>
                    </a:ext>
                  </a:extLst>
                </a:gridCol>
                <a:gridCol w="2572741">
                  <a:extLst>
                    <a:ext uri="{9D8B030D-6E8A-4147-A177-3AD203B41FA5}">
                      <a16:colId xmlns:a16="http://schemas.microsoft.com/office/drawing/2014/main" val="577720613"/>
                    </a:ext>
                  </a:extLst>
                </a:gridCol>
                <a:gridCol w="2572741">
                  <a:extLst>
                    <a:ext uri="{9D8B030D-6E8A-4147-A177-3AD203B41FA5}">
                      <a16:colId xmlns:a16="http://schemas.microsoft.com/office/drawing/2014/main" val="1896426781"/>
                    </a:ext>
                  </a:extLst>
                </a:gridCol>
                <a:gridCol w="2572741">
                  <a:extLst>
                    <a:ext uri="{9D8B030D-6E8A-4147-A177-3AD203B41FA5}">
                      <a16:colId xmlns:a16="http://schemas.microsoft.com/office/drawing/2014/main" val="775813279"/>
                    </a:ext>
                  </a:extLst>
                </a:gridCol>
              </a:tblGrid>
              <a:tr h="412328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UnBlocked</a:t>
                      </a:r>
                      <a:r>
                        <a:rPr lang="en-US" altLang="zh-TW" dirty="0"/>
                        <a:t> Layer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Hidden Layer Neurons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Accuracy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Loss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72920"/>
                  </a:ext>
                </a:extLst>
              </a:tr>
              <a:tr h="46251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Unblock all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1000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0.895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0.4301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889259"/>
                  </a:ext>
                </a:extLst>
              </a:tr>
              <a:tr h="46251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1 - 175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0.885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0.4503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5488923"/>
                  </a:ext>
                </a:extLst>
              </a:tr>
              <a:tr h="462511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3-175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0.885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0.4803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6792690"/>
                  </a:ext>
                </a:extLst>
              </a:tr>
              <a:tr h="462511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50-175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512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0.8717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0.4817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2440960"/>
                  </a:ext>
                </a:extLst>
              </a:tr>
              <a:tr h="462511">
                <a:tc>
                  <a:txBody>
                    <a:bodyPr/>
                    <a:lstStyle/>
                    <a:p>
                      <a:r>
                        <a:rPr lang="en-US" altLang="zh-TW" dirty="0"/>
                        <a:t>100-175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512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0.8753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0.4901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104001"/>
                  </a:ext>
                </a:extLst>
              </a:tr>
              <a:tr h="462511">
                <a:tc>
                  <a:txBody>
                    <a:bodyPr/>
                    <a:lstStyle/>
                    <a:p>
                      <a:r>
                        <a:rPr lang="en-US" altLang="zh-TW" dirty="0"/>
                        <a:t>115-175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512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0.8652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0.6240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88629"/>
                  </a:ext>
                </a:extLst>
              </a:tr>
              <a:tr h="462511">
                <a:tc>
                  <a:txBody>
                    <a:bodyPr/>
                    <a:lstStyle/>
                    <a:p>
                      <a:r>
                        <a:rPr lang="en-US" altLang="zh-TW" dirty="0"/>
                        <a:t>Block all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512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0.8074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0.6442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137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6656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E97738-E531-4CC1-B0EB-BF736174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Model Training - Transfer Learning Model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5CE0E7F-B1DA-4439-AE71-67EFAAB85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1" y="1970100"/>
            <a:ext cx="9601196" cy="846668"/>
          </a:xfrm>
        </p:spPr>
        <p:txBody>
          <a:bodyPr/>
          <a:lstStyle/>
          <a:p>
            <a:r>
              <a:rPr lang="en-US" altLang="zh-TW" dirty="0"/>
              <a:t>Model: ResNet50 (175 Conv Layer)</a:t>
            </a:r>
            <a:endParaRPr lang="zh-TW" altLang="en-US" dirty="0"/>
          </a:p>
          <a:p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A014AB7-BFB1-49F0-A34C-F643F3AF4F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035887"/>
              </p:ext>
            </p:extLst>
          </p:nvPr>
        </p:nvGraphicFramePr>
        <p:xfrm>
          <a:off x="971551" y="2678269"/>
          <a:ext cx="10248900" cy="17038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4340">
                  <a:extLst>
                    <a:ext uri="{9D8B030D-6E8A-4147-A177-3AD203B41FA5}">
                      <a16:colId xmlns:a16="http://schemas.microsoft.com/office/drawing/2014/main" val="2010915861"/>
                    </a:ext>
                  </a:extLst>
                </a:gridCol>
                <a:gridCol w="1710055">
                  <a:extLst>
                    <a:ext uri="{9D8B030D-6E8A-4147-A177-3AD203B41FA5}">
                      <a16:colId xmlns:a16="http://schemas.microsoft.com/office/drawing/2014/main" val="897929086"/>
                    </a:ext>
                  </a:extLst>
                </a:gridCol>
                <a:gridCol w="1710055">
                  <a:extLst>
                    <a:ext uri="{9D8B030D-6E8A-4147-A177-3AD203B41FA5}">
                      <a16:colId xmlns:a16="http://schemas.microsoft.com/office/drawing/2014/main" val="1551149094"/>
                    </a:ext>
                  </a:extLst>
                </a:gridCol>
                <a:gridCol w="2562225">
                  <a:extLst>
                    <a:ext uri="{9D8B030D-6E8A-4147-A177-3AD203B41FA5}">
                      <a16:colId xmlns:a16="http://schemas.microsoft.com/office/drawing/2014/main" val="2913398505"/>
                    </a:ext>
                  </a:extLst>
                </a:gridCol>
                <a:gridCol w="2562225">
                  <a:extLst>
                    <a:ext uri="{9D8B030D-6E8A-4147-A177-3AD203B41FA5}">
                      <a16:colId xmlns:a16="http://schemas.microsoft.com/office/drawing/2014/main" val="267910051"/>
                    </a:ext>
                  </a:extLst>
                </a:gridCol>
              </a:tblGrid>
              <a:tr h="79377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UnBlocked</a:t>
                      </a:r>
                      <a:r>
                        <a:rPr lang="en-US" altLang="zh-TW" dirty="0"/>
                        <a:t> Layer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Hidden Layer Neurons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Pooling</a:t>
                      </a:r>
                      <a:endParaRPr lang="zh-TW" altLang="en-US" dirty="0"/>
                    </a:p>
                  </a:txBody>
                  <a:tcPr>
                    <a:solidFill>
                      <a:srgbClr val="FFC000">
                        <a:alpha val="6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Accuracy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Loss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50444"/>
                  </a:ext>
                </a:extLst>
              </a:tr>
              <a:tr h="459883">
                <a:tc>
                  <a:txBody>
                    <a:bodyPr/>
                    <a:lstStyle/>
                    <a:p>
                      <a:r>
                        <a:rPr lang="en-US" altLang="zh-TW" dirty="0" err="1">
                          <a:solidFill>
                            <a:srgbClr val="FF0000"/>
                          </a:solidFill>
                        </a:rPr>
                        <a:t>UnBlock</a:t>
                      </a:r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 all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1000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Avg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>
                        <a:alpha val="6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0.9147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0.4303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3779734"/>
                  </a:ext>
                </a:extLst>
              </a:tr>
              <a:tr h="450214">
                <a:tc>
                  <a:txBody>
                    <a:bodyPr/>
                    <a:lstStyle/>
                    <a:p>
                      <a:r>
                        <a:rPr lang="en-US" altLang="zh-TW" dirty="0" err="1">
                          <a:solidFill>
                            <a:schemeClr val="tx1"/>
                          </a:solidFill>
                        </a:rPr>
                        <a:t>UnBlock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 all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max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>
                        <a:alpha val="6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0.895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0.4301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945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4343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81725F-F310-4009-B797-89C473D7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520698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TW" dirty="0"/>
              <a:t>Model Training - Build From Scratch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38B19F-27B6-4DDD-A555-1F7375BB1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8875" y="1970100"/>
            <a:ext cx="9601196" cy="4241803"/>
          </a:xfrm>
        </p:spPr>
        <p:txBody>
          <a:bodyPr/>
          <a:lstStyle/>
          <a:p>
            <a:r>
              <a:rPr lang="en-US" altLang="zh-TW" b="1" dirty="0"/>
              <a:t>Neural Network: </a:t>
            </a:r>
            <a:r>
              <a:rPr lang="en-US" altLang="zh-TW" dirty="0"/>
              <a:t>CNN</a:t>
            </a:r>
          </a:p>
          <a:p>
            <a:r>
              <a:rPr lang="en-US" altLang="zh-TW" b="1" dirty="0"/>
              <a:t>Architecture: 8 </a:t>
            </a:r>
            <a:r>
              <a:rPr lang="en-US" altLang="zh-TW" dirty="0"/>
              <a:t>Convolution Layer</a:t>
            </a:r>
          </a:p>
          <a:p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F3F53F3-22CB-477C-AC63-6E4BEF435440}"/>
              </a:ext>
            </a:extLst>
          </p:cNvPr>
          <p:cNvSpPr/>
          <p:nvPr/>
        </p:nvSpPr>
        <p:spPr>
          <a:xfrm rot="16200000">
            <a:off x="1485904" y="3852335"/>
            <a:ext cx="2419350" cy="9144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Conv</a:t>
            </a:r>
          </a:p>
          <a:p>
            <a:pPr algn="ctr"/>
            <a:r>
              <a:rPr lang="en-US" altLang="zh-TW" dirty="0"/>
              <a:t>Filter: 32</a:t>
            </a:r>
          </a:p>
          <a:p>
            <a:pPr algn="ctr"/>
            <a:r>
              <a:rPr lang="en-US" altLang="zh-TW" dirty="0"/>
              <a:t>Kernel: 2*2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F30B1AC-8CC1-47CD-826F-4102086F37BC}"/>
              </a:ext>
            </a:extLst>
          </p:cNvPr>
          <p:cNvSpPr/>
          <p:nvPr/>
        </p:nvSpPr>
        <p:spPr>
          <a:xfrm rot="16200000">
            <a:off x="2662241" y="3852334"/>
            <a:ext cx="2419350" cy="914404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Pooling:</a:t>
            </a:r>
          </a:p>
          <a:p>
            <a:pPr algn="ctr"/>
            <a:r>
              <a:rPr lang="en-US" altLang="zh-TW" dirty="0"/>
              <a:t>2*2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zh-TW" altLang="en-US" dirty="0"/>
          </a:p>
          <a:p>
            <a:pPr algn="ctr"/>
            <a:endParaRPr lang="en-US" altLang="zh-TW" dirty="0"/>
          </a:p>
          <a:p>
            <a:pPr algn="ctr"/>
            <a:endParaRPr lang="zh-TW" altLang="en-US" dirty="0"/>
          </a:p>
        </p:txBody>
      </p:sp>
      <p:sp>
        <p:nvSpPr>
          <p:cNvPr id="7" name="箭號: 向下 6">
            <a:extLst>
              <a:ext uri="{FF2B5EF4-FFF2-40B4-BE49-F238E27FC236}">
                <a16:creationId xmlns:a16="http://schemas.microsoft.com/office/drawing/2014/main" id="{5F6EFD0A-9DFB-4B17-938D-A69937F13787}"/>
              </a:ext>
            </a:extLst>
          </p:cNvPr>
          <p:cNvSpPr/>
          <p:nvPr/>
        </p:nvSpPr>
        <p:spPr>
          <a:xfrm rot="16200000">
            <a:off x="3195095" y="4170349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385BC78F-D0A5-41F4-B029-6E33C7BC5F51}"/>
              </a:ext>
            </a:extLst>
          </p:cNvPr>
          <p:cNvSpPr/>
          <p:nvPr/>
        </p:nvSpPr>
        <p:spPr>
          <a:xfrm rot="16200000">
            <a:off x="2038070" y="4144431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D32E2B4-AE25-4670-8708-CE1D9019A112}"/>
              </a:ext>
            </a:extLst>
          </p:cNvPr>
          <p:cNvSpPr txBox="1"/>
          <p:nvPr/>
        </p:nvSpPr>
        <p:spPr>
          <a:xfrm>
            <a:off x="590551" y="4091002"/>
            <a:ext cx="140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150 * 150 *3</a:t>
            </a:r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4C47D1A-E87B-4F38-8A47-C6F33085C1A6}"/>
              </a:ext>
            </a:extLst>
          </p:cNvPr>
          <p:cNvSpPr/>
          <p:nvPr/>
        </p:nvSpPr>
        <p:spPr>
          <a:xfrm rot="16200000">
            <a:off x="3751245" y="3852333"/>
            <a:ext cx="2419350" cy="9144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Conv</a:t>
            </a:r>
          </a:p>
          <a:p>
            <a:pPr algn="ctr"/>
            <a:r>
              <a:rPr lang="en-US" altLang="zh-TW" dirty="0"/>
              <a:t>Filter: 64</a:t>
            </a:r>
          </a:p>
          <a:p>
            <a:pPr algn="ctr"/>
            <a:r>
              <a:rPr lang="en-US" altLang="zh-TW" dirty="0"/>
              <a:t>Kernel: 3*3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zh-TW" altLang="en-US" dirty="0"/>
          </a:p>
          <a:p>
            <a:pPr algn="ctr"/>
            <a:endParaRPr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C8B97DB-2BDA-4E21-82F2-F5442A37E4F0}"/>
              </a:ext>
            </a:extLst>
          </p:cNvPr>
          <p:cNvSpPr/>
          <p:nvPr/>
        </p:nvSpPr>
        <p:spPr>
          <a:xfrm rot="16200000">
            <a:off x="4917006" y="3852334"/>
            <a:ext cx="2419350" cy="914404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Pooling:</a:t>
            </a:r>
          </a:p>
          <a:p>
            <a:pPr algn="ctr"/>
            <a:r>
              <a:rPr lang="en-US" altLang="zh-TW" dirty="0"/>
              <a:t>2*2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zh-TW" altLang="en-US" dirty="0"/>
          </a:p>
          <a:p>
            <a:pPr algn="ctr"/>
            <a:endParaRPr lang="en-US" altLang="zh-TW" dirty="0"/>
          </a:p>
          <a:p>
            <a:pPr algn="ctr"/>
            <a:endParaRPr lang="zh-TW" altLang="en-US" dirty="0"/>
          </a:p>
        </p:txBody>
      </p:sp>
      <p:sp>
        <p:nvSpPr>
          <p:cNvPr id="14" name="箭號: 向下 13">
            <a:extLst>
              <a:ext uri="{FF2B5EF4-FFF2-40B4-BE49-F238E27FC236}">
                <a16:creationId xmlns:a16="http://schemas.microsoft.com/office/drawing/2014/main" id="{DFB3DB83-2303-45F8-86F0-B4DC8F1E3264}"/>
              </a:ext>
            </a:extLst>
          </p:cNvPr>
          <p:cNvSpPr/>
          <p:nvPr/>
        </p:nvSpPr>
        <p:spPr>
          <a:xfrm rot="16200000">
            <a:off x="5472638" y="4144433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下 14">
            <a:extLst>
              <a:ext uri="{FF2B5EF4-FFF2-40B4-BE49-F238E27FC236}">
                <a16:creationId xmlns:a16="http://schemas.microsoft.com/office/drawing/2014/main" id="{95D29E3A-0627-45A9-84C6-D1B07EB551B2}"/>
              </a:ext>
            </a:extLst>
          </p:cNvPr>
          <p:cNvSpPr/>
          <p:nvPr/>
        </p:nvSpPr>
        <p:spPr>
          <a:xfrm rot="16200000">
            <a:off x="4310346" y="4164528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9898DC5-44C6-4126-B5E7-7994ED9712F0}"/>
              </a:ext>
            </a:extLst>
          </p:cNvPr>
          <p:cNvSpPr/>
          <p:nvPr/>
        </p:nvSpPr>
        <p:spPr>
          <a:xfrm rot="16200000">
            <a:off x="6073511" y="3852331"/>
            <a:ext cx="2419350" cy="9144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Conv</a:t>
            </a:r>
          </a:p>
          <a:p>
            <a:pPr algn="ctr"/>
            <a:r>
              <a:rPr lang="en-US" altLang="zh-TW" dirty="0"/>
              <a:t>Filter: 96</a:t>
            </a:r>
          </a:p>
          <a:p>
            <a:pPr algn="ctr"/>
            <a:r>
              <a:rPr lang="en-US" altLang="zh-TW" dirty="0"/>
              <a:t>Kernel: 3*3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zh-TW" altLang="en-US" dirty="0"/>
          </a:p>
          <a:p>
            <a:pPr algn="ctr"/>
            <a:endParaRPr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201DC81-4A24-43D2-9889-34871FC1B11E}"/>
              </a:ext>
            </a:extLst>
          </p:cNvPr>
          <p:cNvSpPr/>
          <p:nvPr/>
        </p:nvSpPr>
        <p:spPr>
          <a:xfrm rot="16200000">
            <a:off x="7239272" y="3852332"/>
            <a:ext cx="2419350" cy="914404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Pooling:</a:t>
            </a:r>
          </a:p>
          <a:p>
            <a:pPr algn="ctr"/>
            <a:r>
              <a:rPr lang="en-US" altLang="zh-TW" dirty="0"/>
              <a:t>2*2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zh-TW" altLang="en-US" dirty="0"/>
          </a:p>
          <a:p>
            <a:pPr algn="ctr"/>
            <a:endParaRPr lang="en-US" altLang="zh-TW" dirty="0"/>
          </a:p>
          <a:p>
            <a:pPr algn="ctr"/>
            <a:endParaRPr lang="zh-TW" altLang="en-US" dirty="0"/>
          </a:p>
        </p:txBody>
      </p:sp>
      <p:sp>
        <p:nvSpPr>
          <p:cNvPr id="18" name="箭號: 向下 17">
            <a:extLst>
              <a:ext uri="{FF2B5EF4-FFF2-40B4-BE49-F238E27FC236}">
                <a16:creationId xmlns:a16="http://schemas.microsoft.com/office/drawing/2014/main" id="{4F3DF5C1-41C7-4A8D-A01F-B3F8385720CD}"/>
              </a:ext>
            </a:extLst>
          </p:cNvPr>
          <p:cNvSpPr/>
          <p:nvPr/>
        </p:nvSpPr>
        <p:spPr>
          <a:xfrm rot="16200000">
            <a:off x="7794904" y="4144431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5E41F6C9-8F7E-4D33-81C9-056BAB3CAD7A}"/>
              </a:ext>
            </a:extLst>
          </p:cNvPr>
          <p:cNvSpPr/>
          <p:nvPr/>
        </p:nvSpPr>
        <p:spPr>
          <a:xfrm rot="16200000">
            <a:off x="6613790" y="4164527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4A48039-2880-4A71-8981-2FCEBB646067}"/>
              </a:ext>
            </a:extLst>
          </p:cNvPr>
          <p:cNvSpPr/>
          <p:nvPr/>
        </p:nvSpPr>
        <p:spPr>
          <a:xfrm rot="16200000">
            <a:off x="8300487" y="3883026"/>
            <a:ext cx="2419350" cy="9144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Conv</a:t>
            </a:r>
          </a:p>
          <a:p>
            <a:pPr algn="ctr"/>
            <a:r>
              <a:rPr lang="en-US" altLang="zh-TW" dirty="0"/>
              <a:t>Filter: 96</a:t>
            </a:r>
          </a:p>
          <a:p>
            <a:pPr algn="ctr"/>
            <a:r>
              <a:rPr lang="en-US" altLang="zh-TW" dirty="0"/>
              <a:t>Kernel: 3*3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zh-TW" altLang="en-US" dirty="0"/>
          </a:p>
          <a:p>
            <a:pPr algn="ctr"/>
            <a:endParaRPr lang="zh-TW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9EBE727-E4C5-4D55-888F-46F182EE5794}"/>
              </a:ext>
            </a:extLst>
          </p:cNvPr>
          <p:cNvSpPr/>
          <p:nvPr/>
        </p:nvSpPr>
        <p:spPr>
          <a:xfrm rot="16200000">
            <a:off x="9466248" y="3883027"/>
            <a:ext cx="2419350" cy="914404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Pooling:</a:t>
            </a:r>
          </a:p>
          <a:p>
            <a:pPr algn="ctr"/>
            <a:r>
              <a:rPr lang="en-US" altLang="zh-TW" dirty="0"/>
              <a:t>2*2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zh-TW" altLang="en-US" dirty="0"/>
          </a:p>
          <a:p>
            <a:pPr algn="ctr"/>
            <a:endParaRPr lang="en-US" altLang="zh-TW" dirty="0"/>
          </a:p>
          <a:p>
            <a:pPr algn="ctr"/>
            <a:endParaRPr lang="zh-TW" altLang="en-US" dirty="0"/>
          </a:p>
        </p:txBody>
      </p:sp>
      <p:sp>
        <p:nvSpPr>
          <p:cNvPr id="22" name="箭號: 向下 21">
            <a:extLst>
              <a:ext uri="{FF2B5EF4-FFF2-40B4-BE49-F238E27FC236}">
                <a16:creationId xmlns:a16="http://schemas.microsoft.com/office/drawing/2014/main" id="{F9F25DBB-F669-4D71-950B-DF5911F6E070}"/>
              </a:ext>
            </a:extLst>
          </p:cNvPr>
          <p:cNvSpPr/>
          <p:nvPr/>
        </p:nvSpPr>
        <p:spPr>
          <a:xfrm rot="16200000">
            <a:off x="10021880" y="4175126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箭號: 向下 22">
            <a:extLst>
              <a:ext uri="{FF2B5EF4-FFF2-40B4-BE49-F238E27FC236}">
                <a16:creationId xmlns:a16="http://schemas.microsoft.com/office/drawing/2014/main" id="{6FD5D337-928A-4770-A578-E245534AC4C4}"/>
              </a:ext>
            </a:extLst>
          </p:cNvPr>
          <p:cNvSpPr/>
          <p:nvPr/>
        </p:nvSpPr>
        <p:spPr>
          <a:xfrm rot="16200000">
            <a:off x="8884422" y="4144431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箭號: 向下 23">
            <a:extLst>
              <a:ext uri="{FF2B5EF4-FFF2-40B4-BE49-F238E27FC236}">
                <a16:creationId xmlns:a16="http://schemas.microsoft.com/office/drawing/2014/main" id="{F3D2BDE3-A417-4890-9C83-3263C396DE6C}"/>
              </a:ext>
            </a:extLst>
          </p:cNvPr>
          <p:cNvSpPr/>
          <p:nvPr/>
        </p:nvSpPr>
        <p:spPr>
          <a:xfrm rot="16200000">
            <a:off x="11148701" y="4175126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2ABB5B54-20FF-496E-9CE5-E263404708FB}"/>
              </a:ext>
            </a:extLst>
          </p:cNvPr>
          <p:cNvSpPr txBox="1"/>
          <p:nvPr/>
        </p:nvSpPr>
        <p:spPr>
          <a:xfrm>
            <a:off x="590551" y="5729474"/>
            <a:ext cx="11375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Reference: </a:t>
            </a:r>
            <a:r>
              <a:rPr lang="en-US" altLang="zh-TW" sz="2400" dirty="0">
                <a:hlinkClick r:id="rId2"/>
              </a:rPr>
              <a:t>https://www.kaggle.com/rajmehra03/a-comprehensive-guide-to-transfer-learning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73853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81725F-F310-4009-B797-89C473D7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567800"/>
            <a:ext cx="9601196" cy="1303867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Model Training – Build-From-Scratch Model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38B19F-27B6-4DDD-A555-1F7375BB1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262" y="1913994"/>
            <a:ext cx="9601196" cy="4241803"/>
          </a:xfrm>
        </p:spPr>
        <p:txBody>
          <a:bodyPr/>
          <a:lstStyle/>
          <a:p>
            <a:r>
              <a:rPr lang="en-US" altLang="zh-TW" b="1" dirty="0"/>
              <a:t>Neural Network: </a:t>
            </a:r>
            <a:r>
              <a:rPr lang="en-US" altLang="zh-TW" dirty="0"/>
              <a:t>CNN</a:t>
            </a:r>
          </a:p>
          <a:p>
            <a:r>
              <a:rPr lang="en-US" altLang="zh-TW" b="1" dirty="0"/>
              <a:t>Architecture: 2 </a:t>
            </a:r>
            <a:r>
              <a:rPr lang="en-US" altLang="zh-TW" dirty="0"/>
              <a:t>Hidden/Output Layer</a:t>
            </a:r>
          </a:p>
          <a:p>
            <a:endParaRPr lang="zh-TW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A6C399B-3F9B-4C47-B81F-ED05A709F9F3}"/>
              </a:ext>
            </a:extLst>
          </p:cNvPr>
          <p:cNvSpPr/>
          <p:nvPr/>
        </p:nvSpPr>
        <p:spPr>
          <a:xfrm rot="16200000">
            <a:off x="1347234" y="3816352"/>
            <a:ext cx="2419350" cy="91440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Hidden</a:t>
            </a:r>
          </a:p>
          <a:p>
            <a:pPr algn="ctr"/>
            <a:r>
              <a:rPr lang="en-US" altLang="zh-TW" dirty="0"/>
              <a:t> </a:t>
            </a:r>
            <a:r>
              <a:rPr lang="en-US" altLang="zh-TW" dirty="0" err="1"/>
              <a:t>Neuorn</a:t>
            </a:r>
            <a:r>
              <a:rPr lang="en-US" altLang="zh-TW" dirty="0"/>
              <a:t>: 512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en-US" altLang="zh-TW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24797EC2-AA6C-4AE3-8DAD-BFADA0210281}"/>
              </a:ext>
            </a:extLst>
          </p:cNvPr>
          <p:cNvSpPr/>
          <p:nvPr/>
        </p:nvSpPr>
        <p:spPr>
          <a:xfrm rot="16200000">
            <a:off x="2584167" y="3773759"/>
            <a:ext cx="2419350" cy="99958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Output</a:t>
            </a:r>
          </a:p>
          <a:p>
            <a:pPr algn="ctr"/>
            <a:r>
              <a:rPr lang="en-US" altLang="zh-TW" dirty="0"/>
              <a:t>Neuron:</a:t>
            </a:r>
          </a:p>
          <a:p>
            <a:pPr algn="ctr"/>
            <a:r>
              <a:rPr lang="en-US" altLang="zh-TW" dirty="0"/>
              <a:t>5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/>
              <a:t>Sigmoid</a:t>
            </a:r>
            <a:endParaRPr lang="zh-TW" altLang="en-US" dirty="0"/>
          </a:p>
        </p:txBody>
      </p:sp>
      <p:sp>
        <p:nvSpPr>
          <p:cNvPr id="27" name="箭號: 向下 26">
            <a:extLst>
              <a:ext uri="{FF2B5EF4-FFF2-40B4-BE49-F238E27FC236}">
                <a16:creationId xmlns:a16="http://schemas.microsoft.com/office/drawing/2014/main" id="{2C34441D-9821-4544-8C92-9360EA635E53}"/>
              </a:ext>
            </a:extLst>
          </p:cNvPr>
          <p:cNvSpPr/>
          <p:nvPr/>
        </p:nvSpPr>
        <p:spPr>
          <a:xfrm rot="16200000">
            <a:off x="3097206" y="4108451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箭號: 向下 28">
            <a:extLst>
              <a:ext uri="{FF2B5EF4-FFF2-40B4-BE49-F238E27FC236}">
                <a16:creationId xmlns:a16="http://schemas.microsoft.com/office/drawing/2014/main" id="{843D0CCE-4EE6-457F-ABD1-9F7C2EB9F489}"/>
              </a:ext>
            </a:extLst>
          </p:cNvPr>
          <p:cNvSpPr/>
          <p:nvPr/>
        </p:nvSpPr>
        <p:spPr>
          <a:xfrm rot="16200000">
            <a:off x="1871320" y="4108450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12B359B-53AC-4488-B282-03CCE6B2C733}"/>
              </a:ext>
            </a:extLst>
          </p:cNvPr>
          <p:cNvSpPr txBox="1"/>
          <p:nvPr/>
        </p:nvSpPr>
        <p:spPr>
          <a:xfrm>
            <a:off x="818272" y="4055018"/>
            <a:ext cx="1084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Flatten</a:t>
            </a:r>
            <a:endParaRPr lang="zh-TW" altLang="en-US" dirty="0"/>
          </a:p>
        </p:txBody>
      </p:sp>
      <p:sp>
        <p:nvSpPr>
          <p:cNvPr id="8" name="圖說文字: 直線 7">
            <a:extLst>
              <a:ext uri="{FF2B5EF4-FFF2-40B4-BE49-F238E27FC236}">
                <a16:creationId xmlns:a16="http://schemas.microsoft.com/office/drawing/2014/main" id="{B398FBC7-C3AD-4965-BB3D-FA7AA20E5A45}"/>
              </a:ext>
            </a:extLst>
          </p:cNvPr>
          <p:cNvSpPr/>
          <p:nvPr/>
        </p:nvSpPr>
        <p:spPr>
          <a:xfrm>
            <a:off x="6335141" y="3063877"/>
            <a:ext cx="4429125" cy="809625"/>
          </a:xfrm>
          <a:prstGeom prst="borderCallout1">
            <a:avLst>
              <a:gd name="adj1" fmla="val 50515"/>
              <a:gd name="adj2" fmla="val -1021"/>
              <a:gd name="adj3" fmla="val 112500"/>
              <a:gd name="adj4" fmla="val -3833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/>
                </a:solidFill>
              </a:rPr>
              <a:t>Five types of flowers</a:t>
            </a:r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FA31216-9134-4AD3-AC32-3605148A1B84}"/>
              </a:ext>
            </a:extLst>
          </p:cNvPr>
          <p:cNvSpPr txBox="1"/>
          <p:nvPr/>
        </p:nvSpPr>
        <p:spPr>
          <a:xfrm>
            <a:off x="647387" y="5650739"/>
            <a:ext cx="11375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Reference: </a:t>
            </a:r>
            <a:r>
              <a:rPr lang="en-US" altLang="zh-TW" sz="2400" dirty="0">
                <a:hlinkClick r:id="rId2"/>
              </a:rPr>
              <a:t>https://www.kaggle.com/rajmehra03/a-comprehensive-guide-to-transfer-learning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869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1A33E1-5B9F-465A-8748-EA715C40E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Model Training – Parameter Search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CBDDA9-1203-4045-BD95-8C650DD40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9601196" cy="3318936"/>
          </a:xfrm>
        </p:spPr>
        <p:txBody>
          <a:bodyPr>
            <a:normAutofit lnSpcReduction="10000"/>
          </a:bodyPr>
          <a:lstStyle/>
          <a:p>
            <a:r>
              <a:rPr lang="en-US" altLang="zh-TW" b="1" dirty="0"/>
              <a:t>Method: </a:t>
            </a:r>
            <a:r>
              <a:rPr lang="en-US" altLang="zh-TW" dirty="0"/>
              <a:t>Hyperparameter Tuning</a:t>
            </a:r>
            <a:endParaRPr lang="en-US" altLang="zh-TW" b="1" dirty="0"/>
          </a:p>
          <a:p>
            <a:r>
              <a:rPr lang="en-US" altLang="zh-TW" b="1" dirty="0"/>
              <a:t>Purpose: </a:t>
            </a:r>
            <a:r>
              <a:rPr lang="en-US" altLang="zh-TW" dirty="0"/>
              <a:t>Finding the right hyperparameters for your deep learning model </a:t>
            </a:r>
            <a:endParaRPr lang="en-US" altLang="zh-TW" b="1" dirty="0"/>
          </a:p>
          <a:p>
            <a:r>
              <a:rPr lang="en-US" altLang="zh-TW" b="1" dirty="0"/>
              <a:t>Hyperparameter Optimization for </a:t>
            </a:r>
            <a:r>
              <a:rPr lang="en-US" altLang="zh-TW" b="1" dirty="0" err="1"/>
              <a:t>Keras</a:t>
            </a:r>
            <a:endParaRPr lang="en-US" altLang="zh-TW" b="1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TW" dirty="0" err="1"/>
              <a:t>DeepReplay</a:t>
            </a:r>
            <a:r>
              <a:rPr lang="en-US" altLang="zh-TW" dirty="0"/>
              <a:t> — </a:t>
            </a:r>
            <a:r>
              <a:rPr lang="en-US" altLang="zh-TW" dirty="0">
                <a:hlinkClick r:id="rId2"/>
              </a:rPr>
              <a:t>Hyperparameter Visualization</a:t>
            </a:r>
            <a:endParaRPr lang="en-US" altLang="zh-TW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TW" dirty="0" err="1"/>
              <a:t>Hyperas</a:t>
            </a:r>
            <a:r>
              <a:rPr lang="en-US" altLang="zh-TW" dirty="0"/>
              <a:t> —</a:t>
            </a:r>
            <a:r>
              <a:rPr lang="en-US" altLang="zh-TW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 </a:t>
            </a:r>
            <a:r>
              <a:rPr lang="en-US" altLang="zh-TW" dirty="0" err="1">
                <a:solidFill>
                  <a:schemeClr val="accent1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Keras</a:t>
            </a:r>
            <a:r>
              <a:rPr lang="en-US" altLang="zh-TW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Wrapper for </a:t>
            </a:r>
            <a:r>
              <a:rPr lang="en-US" altLang="zh-TW" dirty="0" err="1">
                <a:solidFill>
                  <a:schemeClr val="accent1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Hyperopt</a:t>
            </a:r>
            <a:endParaRPr lang="en-US" altLang="zh-TW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TW" dirty="0" err="1"/>
              <a:t>Kopt</a:t>
            </a:r>
            <a:r>
              <a:rPr lang="en-US" altLang="zh-TW" dirty="0"/>
              <a:t> — </a:t>
            </a:r>
            <a:r>
              <a:rPr lang="en-US" altLang="zh-TW" dirty="0">
                <a:hlinkClick r:id="rId4"/>
              </a:rPr>
              <a:t>Another </a:t>
            </a:r>
            <a:r>
              <a:rPr lang="en-US" altLang="zh-TW" dirty="0" err="1">
                <a:hlinkClick r:id="rId4"/>
              </a:rPr>
              <a:t>Hyperopt</a:t>
            </a:r>
            <a:r>
              <a:rPr lang="en-US" altLang="zh-TW" dirty="0">
                <a:hlinkClick r:id="rId4"/>
              </a:rPr>
              <a:t> Based Optimizer</a:t>
            </a:r>
            <a:endParaRPr lang="en-US" altLang="zh-TW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TW" dirty="0" err="1"/>
              <a:t>Talos</a:t>
            </a:r>
            <a:r>
              <a:rPr lang="en-US" altLang="zh-TW" dirty="0"/>
              <a:t> — </a:t>
            </a:r>
            <a:r>
              <a:rPr lang="en-US" altLang="zh-TW" dirty="0">
                <a:hlinkClick r:id="rId5"/>
              </a:rPr>
              <a:t>Hyperparameter Optimization for </a:t>
            </a:r>
            <a:r>
              <a:rPr lang="en-US" altLang="zh-TW" dirty="0" err="1">
                <a:hlinkClick r:id="rId5"/>
              </a:rPr>
              <a:t>Keras</a:t>
            </a:r>
            <a:endParaRPr lang="en-US" altLang="zh-TW" dirty="0"/>
          </a:p>
          <a:p>
            <a:pPr marL="0" indent="0">
              <a:buNone/>
            </a:pPr>
            <a:endParaRPr lang="en-US" altLang="zh-TW" b="1" dirty="0"/>
          </a:p>
          <a:p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1D1B5F0-B6E3-4D9E-BAF1-4B4A5374B25D}"/>
              </a:ext>
            </a:extLst>
          </p:cNvPr>
          <p:cNvSpPr/>
          <p:nvPr/>
        </p:nvSpPr>
        <p:spPr>
          <a:xfrm>
            <a:off x="1732278" y="5171440"/>
            <a:ext cx="5491482" cy="568960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6938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2AA7A4-CFE6-4499-801D-8CA7C3BD8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Model Training – Hyperparameter Tuning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1175747-31D9-4C11-9123-A76DD77E3BF8}"/>
              </a:ext>
            </a:extLst>
          </p:cNvPr>
          <p:cNvSpPr txBox="1"/>
          <p:nvPr/>
        </p:nvSpPr>
        <p:spPr>
          <a:xfrm>
            <a:off x="768373" y="4364504"/>
            <a:ext cx="604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2. Running Hyperparameter Algorithm:</a:t>
            </a:r>
            <a:endParaRPr lang="zh-TW" altLang="en-US" sz="2400" b="1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298498D-F56B-4FC3-B32F-49BC5B9C09C5}"/>
              </a:ext>
            </a:extLst>
          </p:cNvPr>
          <p:cNvSpPr txBox="1"/>
          <p:nvPr/>
        </p:nvSpPr>
        <p:spPr>
          <a:xfrm>
            <a:off x="768373" y="4841000"/>
            <a:ext cx="8954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TW" sz="2400" dirty="0"/>
              <a:t>t = ta.Scan(x_train, y_train, p, create_model)</a:t>
            </a:r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5FECCB8-A3BA-42A0-84B1-7871CA9081B2}"/>
              </a:ext>
            </a:extLst>
          </p:cNvPr>
          <p:cNvSpPr txBox="1"/>
          <p:nvPr/>
        </p:nvSpPr>
        <p:spPr>
          <a:xfrm>
            <a:off x="768374" y="2480085"/>
            <a:ext cx="604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1. Define Hyperparameter</a:t>
            </a:r>
            <a:endParaRPr lang="zh-TW" altLang="en-US" sz="2400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79F7A02-5372-4685-B86B-C4016BE6B36A}"/>
              </a:ext>
            </a:extLst>
          </p:cNvPr>
          <p:cNvSpPr/>
          <p:nvPr/>
        </p:nvSpPr>
        <p:spPr>
          <a:xfrm>
            <a:off x="812847" y="2887176"/>
            <a:ext cx="1020757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p = {</a:t>
            </a:r>
          </a:p>
          <a:p>
            <a:r>
              <a:rPr lang="zh-TW" altLang="en-US" dirty="0"/>
              <a:t>    'batch_size': [32, 64]</a:t>
            </a:r>
          </a:p>
          <a:p>
            <a:r>
              <a:rPr lang="zh-TW" altLang="en-US" dirty="0"/>
              <a:t>    'loss' : ['categorical_crossentropy', 'mean_squared_error']</a:t>
            </a:r>
          </a:p>
          <a:p>
            <a:r>
              <a:rPr lang="zh-TW" altLang="en-US" dirty="0"/>
              <a:t>    'hidden_neuourns' : [256, 512]</a:t>
            </a:r>
          </a:p>
          <a:p>
            <a:r>
              <a:rPr lang="zh-TW" altLang="en-US" dirty="0"/>
              <a:t>}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061898D-D5D5-49E3-B218-65A5AC96F0AC}"/>
              </a:ext>
            </a:extLst>
          </p:cNvPr>
          <p:cNvSpPr txBox="1"/>
          <p:nvPr/>
        </p:nvSpPr>
        <p:spPr>
          <a:xfrm>
            <a:off x="812847" y="5414203"/>
            <a:ext cx="604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3. Evaluate Models</a:t>
            </a:r>
            <a:endParaRPr lang="zh-TW" altLang="en-US" sz="2400" b="1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0D7EFB-5F94-4A1A-A92E-C4C83FB262FA}"/>
              </a:ext>
            </a:extLst>
          </p:cNvPr>
          <p:cNvSpPr/>
          <p:nvPr/>
        </p:nvSpPr>
        <p:spPr>
          <a:xfrm>
            <a:off x="812847" y="5865286"/>
            <a:ext cx="9296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/>
              <a:t>e.evaluate(x_test, y_test, folds=10)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D39E21E-B2D1-4DDA-83FF-E74E6B028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993" y="3341616"/>
            <a:ext cx="5713007" cy="3503978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7EDAFFF1-A193-4EEE-872E-9F6A355570DA}"/>
              </a:ext>
            </a:extLst>
          </p:cNvPr>
          <p:cNvSpPr txBox="1"/>
          <p:nvPr/>
        </p:nvSpPr>
        <p:spPr>
          <a:xfrm>
            <a:off x="6501265" y="2465254"/>
            <a:ext cx="604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4. Save Reports/Models</a:t>
            </a:r>
            <a:endParaRPr lang="zh-TW" altLang="en-US" sz="2400" b="1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27F8485-EA9A-4976-8871-3E1D26053608}"/>
              </a:ext>
            </a:extLst>
          </p:cNvPr>
          <p:cNvSpPr/>
          <p:nvPr/>
        </p:nvSpPr>
        <p:spPr>
          <a:xfrm>
            <a:off x="6501265" y="2909482"/>
            <a:ext cx="23471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ta.Deploy(t, 'test_talos');</a:t>
            </a:r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3AD76EF4-D3ED-4FD6-BFA6-B6DC10137673}"/>
              </a:ext>
            </a:extLst>
          </p:cNvPr>
          <p:cNvSpPr/>
          <p:nvPr/>
        </p:nvSpPr>
        <p:spPr>
          <a:xfrm>
            <a:off x="5916635" y="5430195"/>
            <a:ext cx="2790825" cy="30756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1C890E86-70C6-4BD4-8386-96074E4B3E5D}"/>
              </a:ext>
            </a:extLst>
          </p:cNvPr>
          <p:cNvSpPr/>
          <p:nvPr/>
        </p:nvSpPr>
        <p:spPr>
          <a:xfrm>
            <a:off x="5830910" y="6035058"/>
            <a:ext cx="2790825" cy="30756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4677558-BD02-40C3-A926-D8702BB36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532" y="-265941"/>
            <a:ext cx="12294782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0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12EDD0-1518-484A-A04E-04566DD35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Model Training – Choosing Loss Function and </a:t>
            </a:r>
            <a:r>
              <a:rPr lang="en-US" altLang="zh-TW" dirty="0" err="1"/>
              <a:t>minBatch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B07F3CD-0942-4ADD-9661-17B64344B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1"/>
            <a:ext cx="9601196" cy="3872443"/>
          </a:xfrm>
        </p:spPr>
        <p:txBody>
          <a:bodyPr>
            <a:normAutofit/>
          </a:bodyPr>
          <a:lstStyle/>
          <a:p>
            <a:r>
              <a:rPr lang="en-US" altLang="zh-TW" b="1" dirty="0"/>
              <a:t>Loss Function: </a:t>
            </a:r>
            <a:r>
              <a:rPr lang="en-US" altLang="zh-TW" dirty="0"/>
              <a:t>(For Classification Problem)</a:t>
            </a:r>
          </a:p>
          <a:p>
            <a:pPr marL="457200" lvl="1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1.Catorical Cross-Entropy =&gt; Faster Convergence (69 epoch -&gt; 50 epoch)</a:t>
            </a:r>
          </a:p>
          <a:p>
            <a:pPr marL="457200" lvl="1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2.M</a:t>
            </a:r>
            <a:r>
              <a:rPr lang="en-US" altLang="zh-TW" dirty="0"/>
              <a:t>SE(Mean Square Error)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b="1" dirty="0"/>
              <a:t>Min-Batch: </a:t>
            </a:r>
            <a:r>
              <a:rPr lang="en-US" altLang="zh-TW" dirty="0"/>
              <a:t>Decrease the probability of stopping at local optimal</a:t>
            </a:r>
          </a:p>
          <a:p>
            <a:pPr marL="457200" lvl="1" indent="0">
              <a:buNone/>
            </a:pPr>
            <a:r>
              <a:rPr lang="en-US" altLang="zh-TW" dirty="0"/>
              <a:t>Size: 32 </a:t>
            </a:r>
            <a:r>
              <a:rPr lang="en-US" altLang="zh-TW" dirty="0">
                <a:solidFill>
                  <a:srgbClr val="00B050"/>
                </a:solidFill>
              </a:rPr>
              <a:t>64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FF0000"/>
                </a:solidFill>
              </a:rPr>
              <a:t>128 </a:t>
            </a:r>
            <a:r>
              <a:rPr lang="en-US" altLang="zh-TW" dirty="0"/>
              <a:t>256</a:t>
            </a:r>
            <a:endParaRPr lang="zh-TW" altLang="en-US" dirty="0"/>
          </a:p>
        </p:txBody>
      </p:sp>
      <p:sp>
        <p:nvSpPr>
          <p:cNvPr id="4" name="爆炸: 八角 3">
            <a:extLst>
              <a:ext uri="{FF2B5EF4-FFF2-40B4-BE49-F238E27FC236}">
                <a16:creationId xmlns:a16="http://schemas.microsoft.com/office/drawing/2014/main" id="{AFBBACCE-7435-4EC0-B970-B7A786B19EEF}"/>
              </a:ext>
            </a:extLst>
          </p:cNvPr>
          <p:cNvSpPr/>
          <p:nvPr/>
        </p:nvSpPr>
        <p:spPr>
          <a:xfrm>
            <a:off x="5486399" y="5182923"/>
            <a:ext cx="3105151" cy="1675077"/>
          </a:xfrm>
          <a:prstGeom prst="irregularSeal1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GPU Memory Limit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472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B0D0B5-20BB-4745-B301-E28765C4C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982132"/>
            <a:ext cx="10744200" cy="1303867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Model Training – </a:t>
            </a:r>
            <a:br>
              <a:rPr lang="en-US" altLang="zh-TW" dirty="0"/>
            </a:br>
            <a:r>
              <a:rPr lang="en-US" altLang="zh-TW" dirty="0"/>
              <a:t>Gradient Vanishing/Exploding/Underfitting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EAC33C-A8BF-40BA-848C-7F2D22C48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b="1" dirty="0" err="1">
                <a:solidFill>
                  <a:srgbClr val="FF0000"/>
                </a:solidFill>
              </a:rPr>
              <a:t>ReLu</a:t>
            </a:r>
            <a:r>
              <a:rPr lang="en-US" altLang="zh-TW" b="1" dirty="0">
                <a:solidFill>
                  <a:srgbClr val="FF0000"/>
                </a:solidFill>
              </a:rPr>
              <a:t> function</a:t>
            </a:r>
          </a:p>
          <a:p>
            <a:r>
              <a:rPr lang="en-US" altLang="zh-TW" b="1" dirty="0">
                <a:solidFill>
                  <a:srgbClr val="FF0000"/>
                </a:solidFill>
              </a:rPr>
              <a:t>Learning Rate</a:t>
            </a:r>
          </a:p>
          <a:p>
            <a:r>
              <a:rPr lang="en-US" altLang="zh-TW" b="1" dirty="0"/>
              <a:t>Batch Normalization</a:t>
            </a:r>
          </a:p>
          <a:p>
            <a:pPr marL="457200" lvl="1" indent="0">
              <a:buNone/>
            </a:pPr>
            <a:r>
              <a:rPr lang="en-US" altLang="zh-TW" dirty="0"/>
              <a:t>Accuracy decreased from 0.783 -&gt;</a:t>
            </a:r>
          </a:p>
          <a:p>
            <a:pPr marL="457200" lvl="1" indent="0">
              <a:buNone/>
            </a:pPr>
            <a:r>
              <a:rPr lang="en-US" altLang="zh-TW" dirty="0"/>
              <a:t> 0.751 in build in build-from-scratch </a:t>
            </a:r>
          </a:p>
          <a:p>
            <a:pPr marL="457200" lvl="1" indent="0">
              <a:buNone/>
            </a:pPr>
            <a:r>
              <a:rPr lang="en-US" altLang="zh-TW" dirty="0"/>
              <a:t>Methods</a:t>
            </a:r>
          </a:p>
          <a:p>
            <a:pPr marL="457200" lvl="1" indent="0">
              <a:buNone/>
            </a:pPr>
            <a:endParaRPr lang="en-US" altLang="zh-TW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1795993-DE64-4D0B-800C-3765031F8195}"/>
              </a:ext>
            </a:extLst>
          </p:cNvPr>
          <p:cNvSpPr/>
          <p:nvPr/>
        </p:nvSpPr>
        <p:spPr>
          <a:xfrm>
            <a:off x="6248400" y="2928407"/>
            <a:ext cx="2419350" cy="771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Convolution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6F9CE08-C8B2-46D1-9613-89D9C1823A18}"/>
              </a:ext>
            </a:extLst>
          </p:cNvPr>
          <p:cNvSpPr/>
          <p:nvPr/>
        </p:nvSpPr>
        <p:spPr>
          <a:xfrm>
            <a:off x="6248400" y="3962400"/>
            <a:ext cx="2419350" cy="77152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Batch Normalization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9AA4121-AE11-4A59-891F-C1E0F00E6BB5}"/>
              </a:ext>
            </a:extLst>
          </p:cNvPr>
          <p:cNvSpPr/>
          <p:nvPr/>
        </p:nvSpPr>
        <p:spPr>
          <a:xfrm>
            <a:off x="6248400" y="4958822"/>
            <a:ext cx="2419350" cy="77152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Pooling</a:t>
            </a:r>
            <a:endParaRPr lang="zh-TW" altLang="en-US" dirty="0"/>
          </a:p>
        </p:txBody>
      </p:sp>
      <p:sp>
        <p:nvSpPr>
          <p:cNvPr id="8" name="箭號: 向下 7">
            <a:extLst>
              <a:ext uri="{FF2B5EF4-FFF2-40B4-BE49-F238E27FC236}">
                <a16:creationId xmlns:a16="http://schemas.microsoft.com/office/drawing/2014/main" id="{1A306AC2-AEEC-4205-9ED6-7E2E05BE3295}"/>
              </a:ext>
            </a:extLst>
          </p:cNvPr>
          <p:cNvSpPr/>
          <p:nvPr/>
        </p:nvSpPr>
        <p:spPr>
          <a:xfrm>
            <a:off x="7410449" y="3691467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箭號: 向下 8">
            <a:extLst>
              <a:ext uri="{FF2B5EF4-FFF2-40B4-BE49-F238E27FC236}">
                <a16:creationId xmlns:a16="http://schemas.microsoft.com/office/drawing/2014/main" id="{58B38D7E-4B24-4DB6-8F65-544CE9C69F91}"/>
              </a:ext>
            </a:extLst>
          </p:cNvPr>
          <p:cNvSpPr/>
          <p:nvPr/>
        </p:nvSpPr>
        <p:spPr>
          <a:xfrm>
            <a:off x="7410450" y="4742390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9F22E2D-86E9-41DE-9F41-2AEA09FB7388}"/>
              </a:ext>
            </a:extLst>
          </p:cNvPr>
          <p:cNvSpPr/>
          <p:nvPr/>
        </p:nvSpPr>
        <p:spPr>
          <a:xfrm>
            <a:off x="8839199" y="2936872"/>
            <a:ext cx="2419350" cy="77152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Hidden Layer</a:t>
            </a:r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7CE3757-2BDD-4663-A403-2AA6D3C62F34}"/>
              </a:ext>
            </a:extLst>
          </p:cNvPr>
          <p:cNvSpPr/>
          <p:nvPr/>
        </p:nvSpPr>
        <p:spPr>
          <a:xfrm>
            <a:off x="8839199" y="3979330"/>
            <a:ext cx="2419350" cy="77152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Batch Normalization</a:t>
            </a:r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713395B-3116-48B8-AB8B-98D0A9162312}"/>
              </a:ext>
            </a:extLst>
          </p:cNvPr>
          <p:cNvSpPr/>
          <p:nvPr/>
        </p:nvSpPr>
        <p:spPr>
          <a:xfrm>
            <a:off x="8839199" y="4967287"/>
            <a:ext cx="2419350" cy="7715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Output</a:t>
            </a:r>
            <a:endParaRPr lang="zh-TW" altLang="en-US" dirty="0"/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70AAE31B-9CE7-4DEE-AC65-820C3E81D519}"/>
              </a:ext>
            </a:extLst>
          </p:cNvPr>
          <p:cNvSpPr/>
          <p:nvPr/>
        </p:nvSpPr>
        <p:spPr>
          <a:xfrm>
            <a:off x="10001248" y="3699932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箭號: 向下 13">
            <a:extLst>
              <a:ext uri="{FF2B5EF4-FFF2-40B4-BE49-F238E27FC236}">
                <a16:creationId xmlns:a16="http://schemas.microsoft.com/office/drawing/2014/main" id="{CC502C1A-FF6F-4261-B721-0934BBA09125}"/>
              </a:ext>
            </a:extLst>
          </p:cNvPr>
          <p:cNvSpPr/>
          <p:nvPr/>
        </p:nvSpPr>
        <p:spPr>
          <a:xfrm>
            <a:off x="10001249" y="4750855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7411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57878C-E7BE-4C8F-8E6D-C07581E43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Agenda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D4AFD1-DFA2-4075-B45E-6D3966232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1"/>
            <a:ext cx="9601196" cy="3720043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dirty="0"/>
              <a:t>Research Motivation</a:t>
            </a:r>
          </a:p>
          <a:p>
            <a:r>
              <a:rPr lang="en-US" altLang="zh-TW" dirty="0"/>
              <a:t>Problem Description</a:t>
            </a:r>
          </a:p>
          <a:p>
            <a:r>
              <a:rPr lang="en-US" altLang="zh-TW" dirty="0"/>
              <a:t>Data Preprocessing</a:t>
            </a:r>
          </a:p>
          <a:p>
            <a:r>
              <a:rPr lang="en-US" altLang="zh-TW" dirty="0"/>
              <a:t>Methodology</a:t>
            </a:r>
          </a:p>
          <a:p>
            <a:r>
              <a:rPr lang="en-US" altLang="zh-TW" dirty="0"/>
              <a:t>Model Training</a:t>
            </a:r>
          </a:p>
          <a:p>
            <a:r>
              <a:rPr lang="en-US" altLang="zh-TW" dirty="0"/>
              <a:t>Performance Evaluation</a:t>
            </a:r>
          </a:p>
          <a:p>
            <a:r>
              <a:rPr lang="en-US" altLang="zh-TW" dirty="0"/>
              <a:t>Reference</a:t>
            </a:r>
          </a:p>
          <a:p>
            <a:r>
              <a:rPr lang="en-US" altLang="zh-TW" dirty="0"/>
              <a:t>Summary / Q&amp;A</a:t>
            </a:r>
          </a:p>
        </p:txBody>
      </p:sp>
    </p:spTree>
    <p:extLst>
      <p:ext uri="{BB962C8B-B14F-4D97-AF65-F5344CB8AC3E}">
        <p14:creationId xmlns:p14="http://schemas.microsoft.com/office/powerpoint/2010/main" val="2637439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883523-F871-42F0-B392-F3ABABE41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2" y="873123"/>
            <a:ext cx="9601196" cy="1303867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Model Training -  Overfitting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280E4E-375E-4905-A4AC-4290E19F1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FF0000"/>
                </a:solidFill>
              </a:rPr>
              <a:t>Data Augmentation</a:t>
            </a:r>
          </a:p>
          <a:p>
            <a:r>
              <a:rPr lang="en-US" altLang="zh-TW" b="1" dirty="0">
                <a:solidFill>
                  <a:srgbClr val="FF0000"/>
                </a:solidFill>
              </a:rPr>
              <a:t>Early Stopping</a:t>
            </a:r>
          </a:p>
          <a:p>
            <a:r>
              <a:rPr lang="en-US" altLang="zh-TW" b="1" dirty="0"/>
              <a:t>Dropout</a:t>
            </a:r>
          </a:p>
          <a:p>
            <a:pPr marL="457200" lvl="1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Accuracy decreased from 0.783 -&gt;</a:t>
            </a:r>
          </a:p>
          <a:p>
            <a:pPr marL="457200" lvl="1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 0.721 in build in build-from-scratch </a:t>
            </a:r>
          </a:p>
          <a:p>
            <a:pPr marL="457200" lvl="1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654663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883523-F871-42F0-B392-F3ABABE41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127" y="703673"/>
            <a:ext cx="9601196" cy="1303867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Model Training -  Overfitting</a:t>
            </a:r>
            <a:br>
              <a:rPr lang="en-US" altLang="zh-TW" dirty="0"/>
            </a:b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FAC255C2-C53C-4812-A709-B1325854FE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0881" y="1595438"/>
            <a:ext cx="3744635" cy="526256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AF4BB03-E992-4796-9286-352777CC92C8}"/>
              </a:ext>
            </a:extLst>
          </p:cNvPr>
          <p:cNvSpPr txBox="1"/>
          <p:nvPr/>
        </p:nvSpPr>
        <p:spPr>
          <a:xfrm>
            <a:off x="1295401" y="1776708"/>
            <a:ext cx="4000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Method: </a:t>
            </a:r>
            <a:r>
              <a:rPr lang="en-US" altLang="zh-TW" sz="2400" dirty="0"/>
              <a:t>Early Sopping</a:t>
            </a:r>
            <a:endParaRPr lang="zh-TW" altLang="en-US" sz="2400" dirty="0"/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12CF4C95-ABF7-4ADF-A14D-9E915877E7D5}"/>
              </a:ext>
            </a:extLst>
          </p:cNvPr>
          <p:cNvSpPr/>
          <p:nvPr/>
        </p:nvSpPr>
        <p:spPr>
          <a:xfrm>
            <a:off x="7917736" y="4079081"/>
            <a:ext cx="455559" cy="2952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F4075DD-43E1-423E-97B7-B9335C38B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7365" y="1560500"/>
            <a:ext cx="3632875" cy="526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202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883523-F871-42F0-B392-F3ABABE41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127" y="703673"/>
            <a:ext cx="9601196" cy="1303867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Model Training -  Overfitting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280E4E-375E-4905-A4AC-4290E19F1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Purpose: </a:t>
            </a:r>
            <a:r>
              <a:rPr lang="en-US" altLang="zh-TW" dirty="0"/>
              <a:t>Prevent Overfitting</a:t>
            </a:r>
          </a:p>
          <a:p>
            <a:r>
              <a:rPr lang="en-US" altLang="zh-TW" b="1" dirty="0"/>
              <a:t>Description: </a:t>
            </a:r>
            <a:r>
              <a:rPr lang="en-US" altLang="zh-TW" dirty="0"/>
              <a:t>Randomly create “Fake” image via processing original image (Rotate, Change Image Size/Ratio,  Change brightness and Color Temperature….) to compensate the deficiency of data</a:t>
            </a:r>
          </a:p>
          <a:p>
            <a:r>
              <a:rPr lang="en-US" altLang="zh-TW" b="1" dirty="0"/>
              <a:t>Implementation:</a:t>
            </a:r>
            <a:r>
              <a:rPr lang="en-US" altLang="zh-TW" dirty="0"/>
              <a:t> </a:t>
            </a:r>
            <a:r>
              <a:rPr lang="en-US" altLang="zh-TW" dirty="0" err="1"/>
              <a:t>Keras</a:t>
            </a:r>
            <a:r>
              <a:rPr lang="en-US" altLang="zh-TW" dirty="0"/>
              <a:t> </a:t>
            </a:r>
            <a:r>
              <a:rPr lang="en-US" altLang="zh-TW" dirty="0" err="1"/>
              <a:t>ImageGenerator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AF4BB03-E992-4796-9286-352777CC92C8}"/>
              </a:ext>
            </a:extLst>
          </p:cNvPr>
          <p:cNvSpPr txBox="1"/>
          <p:nvPr/>
        </p:nvSpPr>
        <p:spPr>
          <a:xfrm>
            <a:off x="1295401" y="1776708"/>
            <a:ext cx="4000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Method: </a:t>
            </a:r>
            <a:r>
              <a:rPr lang="en-US" altLang="zh-TW" sz="2400" dirty="0"/>
              <a:t>Data Augmentation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173788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FBEAFF-F537-4C05-93D6-4EC833DF4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330198"/>
            <a:ext cx="9601196" cy="1303867"/>
          </a:xfrm>
        </p:spPr>
        <p:txBody>
          <a:bodyPr/>
          <a:lstStyle/>
          <a:p>
            <a:r>
              <a:rPr lang="en-US" altLang="zh-TW" dirty="0"/>
              <a:t>Model Training - Overfitting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1E060D-038B-4402-B185-BEFF28205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1738840"/>
            <a:ext cx="9601196" cy="48937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TW" dirty="0" err="1"/>
              <a:t>datagen</a:t>
            </a:r>
            <a:r>
              <a:rPr lang="en-US" altLang="zh-TW" dirty="0"/>
              <a:t> = </a:t>
            </a:r>
            <a:r>
              <a:rPr lang="en-US" altLang="zh-TW" dirty="0" err="1"/>
              <a:t>ImageDataGenerator</a:t>
            </a:r>
            <a:r>
              <a:rPr lang="en-US" altLang="zh-TW" dirty="0"/>
              <a:t>(</a:t>
            </a:r>
          </a:p>
          <a:p>
            <a:pPr marL="0" indent="0">
              <a:buNone/>
            </a:pPr>
            <a:r>
              <a:rPr lang="en-US" altLang="zh-TW" dirty="0"/>
              <a:t>        </a:t>
            </a:r>
            <a:r>
              <a:rPr lang="en-US" altLang="zh-TW" dirty="0" err="1"/>
              <a:t>featurewise_center</a:t>
            </a:r>
            <a:r>
              <a:rPr lang="en-US" altLang="zh-TW" dirty="0"/>
              <a:t>=False,  # set input mean to 0 over the dataset</a:t>
            </a:r>
          </a:p>
          <a:p>
            <a:pPr marL="0" indent="0">
              <a:buNone/>
            </a:pPr>
            <a:r>
              <a:rPr lang="en-US" altLang="zh-TW" dirty="0"/>
              <a:t>        </a:t>
            </a:r>
            <a:r>
              <a:rPr lang="en-US" altLang="zh-TW" dirty="0" err="1"/>
              <a:t>samplewise_center</a:t>
            </a:r>
            <a:r>
              <a:rPr lang="en-US" altLang="zh-TW" dirty="0"/>
              <a:t>=False,  # set each sample mean to 0</a:t>
            </a:r>
          </a:p>
          <a:p>
            <a:pPr marL="0" indent="0">
              <a:buNone/>
            </a:pPr>
            <a:r>
              <a:rPr lang="en-US" altLang="zh-TW" dirty="0"/>
              <a:t>        </a:t>
            </a:r>
            <a:r>
              <a:rPr lang="en-US" altLang="zh-TW" dirty="0" err="1"/>
              <a:t>featurewise_std_normalization</a:t>
            </a:r>
            <a:r>
              <a:rPr lang="en-US" altLang="zh-TW" dirty="0"/>
              <a:t>=False,  # divide inputs by std of the dataset</a:t>
            </a:r>
          </a:p>
          <a:p>
            <a:pPr marL="0" indent="0">
              <a:buNone/>
            </a:pPr>
            <a:r>
              <a:rPr lang="en-US" altLang="zh-TW" dirty="0"/>
              <a:t>        </a:t>
            </a:r>
            <a:r>
              <a:rPr lang="en-US" altLang="zh-TW" dirty="0" err="1"/>
              <a:t>samplewise_std_normalization</a:t>
            </a:r>
            <a:r>
              <a:rPr lang="en-US" altLang="zh-TW" dirty="0"/>
              <a:t>=False,  # divide each input by its std</a:t>
            </a:r>
          </a:p>
          <a:p>
            <a:pPr marL="0" indent="0">
              <a:buNone/>
            </a:pPr>
            <a:r>
              <a:rPr lang="en-US" altLang="zh-TW" dirty="0"/>
              <a:t>        </a:t>
            </a:r>
            <a:r>
              <a:rPr lang="en-US" altLang="zh-TW" dirty="0" err="1"/>
              <a:t>zca_whitening</a:t>
            </a:r>
            <a:r>
              <a:rPr lang="en-US" altLang="zh-TW" dirty="0"/>
              <a:t>=False,  # apply ZCA whitening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        </a:t>
            </a:r>
            <a:r>
              <a:rPr lang="en-US" altLang="zh-TW" dirty="0" err="1">
                <a:solidFill>
                  <a:srgbClr val="FF0000"/>
                </a:solidFill>
              </a:rPr>
              <a:t>rotation_range</a:t>
            </a:r>
            <a:r>
              <a:rPr lang="en-US" altLang="zh-TW" dirty="0">
                <a:solidFill>
                  <a:srgbClr val="FF0000"/>
                </a:solidFill>
              </a:rPr>
              <a:t>=10,  # randomly rotate images in the range (degrees, 0 to 180)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        </a:t>
            </a:r>
            <a:r>
              <a:rPr lang="en-US" altLang="zh-TW" dirty="0" err="1">
                <a:solidFill>
                  <a:srgbClr val="FF0000"/>
                </a:solidFill>
              </a:rPr>
              <a:t>zoom_range</a:t>
            </a:r>
            <a:r>
              <a:rPr lang="en-US" altLang="zh-TW" dirty="0">
                <a:solidFill>
                  <a:srgbClr val="FF0000"/>
                </a:solidFill>
              </a:rPr>
              <a:t> = 0.1, # Randomly zoom image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        </a:t>
            </a:r>
            <a:r>
              <a:rPr lang="en-US" altLang="zh-TW" dirty="0" err="1">
                <a:solidFill>
                  <a:srgbClr val="FF0000"/>
                </a:solidFill>
              </a:rPr>
              <a:t>width_shift_range</a:t>
            </a:r>
            <a:r>
              <a:rPr lang="en-US" altLang="zh-TW" dirty="0">
                <a:solidFill>
                  <a:srgbClr val="FF0000"/>
                </a:solidFill>
              </a:rPr>
              <a:t>=0.2,  # randomly shift images horizontally (fraction of total width)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       </a:t>
            </a:r>
            <a:r>
              <a:rPr lang="en-US" altLang="zh-TW" dirty="0" err="1">
                <a:solidFill>
                  <a:srgbClr val="FF0000"/>
                </a:solidFill>
              </a:rPr>
              <a:t>height_shift_range</a:t>
            </a:r>
            <a:r>
              <a:rPr lang="en-US" altLang="zh-TW" dirty="0">
                <a:solidFill>
                  <a:srgbClr val="FF0000"/>
                </a:solidFill>
              </a:rPr>
              <a:t>=0.2,  # randomly shift images vertically (fraction of total height)</a:t>
            </a:r>
          </a:p>
          <a:p>
            <a:pPr marL="0" indent="0">
              <a:buNone/>
            </a:pPr>
            <a:r>
              <a:rPr lang="en-US" altLang="zh-TW" dirty="0"/>
              <a:t>      </a:t>
            </a:r>
            <a:r>
              <a:rPr lang="en-US" altLang="zh-TW" dirty="0">
                <a:solidFill>
                  <a:srgbClr val="FF0000"/>
                </a:solidFill>
              </a:rPr>
              <a:t>  </a:t>
            </a:r>
            <a:r>
              <a:rPr lang="en-US" altLang="zh-TW" dirty="0" err="1">
                <a:solidFill>
                  <a:srgbClr val="FF0000"/>
                </a:solidFill>
              </a:rPr>
              <a:t>horizontal_flip</a:t>
            </a:r>
            <a:r>
              <a:rPr lang="en-US" altLang="zh-TW" dirty="0">
                <a:solidFill>
                  <a:srgbClr val="FF0000"/>
                </a:solidFill>
              </a:rPr>
              <a:t>=True,  # randomly flip images</a:t>
            </a:r>
          </a:p>
          <a:p>
            <a:pPr marL="0" indent="0">
              <a:buNone/>
            </a:pPr>
            <a:r>
              <a:rPr lang="en-US" altLang="zh-TW" dirty="0"/>
              <a:t>        </a:t>
            </a:r>
            <a:r>
              <a:rPr lang="en-US" altLang="zh-TW" dirty="0" err="1"/>
              <a:t>vertical_flip</a:t>
            </a:r>
            <a:r>
              <a:rPr lang="en-US" altLang="zh-TW" dirty="0"/>
              <a:t>=False)  # randomly flip images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43E3CF2-A45C-4AB4-898D-037D0AA230C4}"/>
              </a:ext>
            </a:extLst>
          </p:cNvPr>
          <p:cNvSpPr txBox="1"/>
          <p:nvPr/>
        </p:nvSpPr>
        <p:spPr>
          <a:xfrm>
            <a:off x="914401" y="1224787"/>
            <a:ext cx="4000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/>
              <a:t>Mehtod</a:t>
            </a:r>
            <a:r>
              <a:rPr lang="en-US" altLang="zh-TW" sz="2400" b="1" dirty="0"/>
              <a:t>: </a:t>
            </a:r>
            <a:r>
              <a:rPr lang="en-US" altLang="zh-TW" sz="2400" dirty="0"/>
              <a:t>Data Augmentation</a:t>
            </a:r>
            <a:endParaRPr lang="zh-TW" altLang="en-US" sz="2400" dirty="0"/>
          </a:p>
        </p:txBody>
      </p:sp>
      <p:sp>
        <p:nvSpPr>
          <p:cNvPr id="6" name="想法泡泡: 雲朵 5">
            <a:extLst>
              <a:ext uri="{FF2B5EF4-FFF2-40B4-BE49-F238E27FC236}">
                <a16:creationId xmlns:a16="http://schemas.microsoft.com/office/drawing/2014/main" id="{5B2A9C57-C2B5-4822-BEB8-16DCB57AC178}"/>
              </a:ext>
            </a:extLst>
          </p:cNvPr>
          <p:cNvSpPr/>
          <p:nvPr/>
        </p:nvSpPr>
        <p:spPr>
          <a:xfrm>
            <a:off x="9648825" y="3054876"/>
            <a:ext cx="2543175" cy="1130832"/>
          </a:xfrm>
          <a:prstGeom prst="cloud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FF0000"/>
                </a:solidFill>
              </a:rPr>
              <a:t>Don‘t set too large parameter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026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08F700-C32D-4B75-AE3C-EBA74FE8E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505882"/>
            <a:ext cx="9601196" cy="1303867"/>
          </a:xfrm>
        </p:spPr>
        <p:txBody>
          <a:bodyPr/>
          <a:lstStyle/>
          <a:p>
            <a:r>
              <a:rPr lang="en-US" altLang="zh-TW" dirty="0"/>
              <a:t>Model Training - Overfitting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81FD8C-1011-4802-8A30-A804580A5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377B44E-CE5E-48CC-9B2E-30460103C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828" y="1543732"/>
            <a:ext cx="4000499" cy="2587649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5943834-407B-4518-B014-4EA81577E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6721" y="1530022"/>
            <a:ext cx="3828618" cy="258764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74795161-7E49-473E-ADF8-9E7B0486F81A}"/>
              </a:ext>
            </a:extLst>
          </p:cNvPr>
          <p:cNvSpPr txBox="1"/>
          <p:nvPr/>
        </p:nvSpPr>
        <p:spPr>
          <a:xfrm>
            <a:off x="387123" y="2458532"/>
            <a:ext cx="4337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b="1" dirty="0"/>
              <a:t>Without Data Augmentation</a:t>
            </a:r>
            <a:endParaRPr lang="zh-TW" altLang="en-US" sz="24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A9252B8-41AC-405C-A794-008D0F7A2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1049" y="4117670"/>
            <a:ext cx="3923277" cy="2667323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3E711AB-4773-434F-93DC-2F60DD1EDA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4328" y="4117670"/>
            <a:ext cx="3701011" cy="2667323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4E36575-D8E0-4E53-B00A-8F3ED322F674}"/>
              </a:ext>
            </a:extLst>
          </p:cNvPr>
          <p:cNvSpPr txBox="1"/>
          <p:nvPr/>
        </p:nvSpPr>
        <p:spPr>
          <a:xfrm>
            <a:off x="387123" y="5010997"/>
            <a:ext cx="4337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b="1" dirty="0"/>
              <a:t>With Data Augmentation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81989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883523-F871-42F0-B392-F3ABABE41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852" y="837023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TW" dirty="0"/>
              <a:t>Model Training -  Heuristic Improvement</a:t>
            </a:r>
            <a:endParaRPr lang="zh-TW" altLang="en-US" dirty="0"/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F34DD6E-340D-4D03-9958-592CBDE21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tx1"/>
                </a:solidFill>
              </a:rPr>
              <a:t>Learning Rate Annealing:</a:t>
            </a:r>
          </a:p>
          <a:p>
            <a:pPr marL="457200" lvl="1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No significant improvement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8FC719DC-31E2-40AE-A5FA-94D23D9362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699" y="3796526"/>
            <a:ext cx="9372600" cy="276999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red_lr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 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ReduceLROnPlateau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(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monitor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rgbClr val="BB2323"/>
                </a:solidFill>
                <a:effectLst/>
                <a:latin typeface="Arial Unicode MS"/>
                <a:ea typeface="Roboto Mono"/>
              </a:rPr>
              <a:t>'val_acc'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,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patience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 Unicode MS"/>
                <a:ea typeface="Roboto Mono"/>
              </a:rPr>
              <a:t>3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,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verbose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 Unicode MS"/>
                <a:ea typeface="Roboto Mono"/>
              </a:rPr>
              <a:t>1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,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factor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 Unicode MS"/>
                <a:ea typeface="Roboto Mono"/>
              </a:rPr>
              <a:t>0.1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)</a:t>
            </a: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965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326C55-9535-4FD6-9284-19E75783E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411162"/>
            <a:ext cx="9601196" cy="1303867"/>
          </a:xfrm>
        </p:spPr>
        <p:txBody>
          <a:bodyPr/>
          <a:lstStyle/>
          <a:p>
            <a:r>
              <a:rPr lang="en-US" altLang="zh-TW" dirty="0"/>
              <a:t>Performance Evaluation – Loss/Accuracy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D047917-DCA5-412E-B868-16F54F683098}"/>
              </a:ext>
            </a:extLst>
          </p:cNvPr>
          <p:cNvSpPr txBox="1"/>
          <p:nvPr/>
        </p:nvSpPr>
        <p:spPr>
          <a:xfrm>
            <a:off x="1295400" y="1700775"/>
            <a:ext cx="7772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400" b="1" dirty="0"/>
              <a:t>Comparison (849 testing image)</a:t>
            </a:r>
            <a:endParaRPr lang="zh-TW" altLang="en-US" sz="2400" b="1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9A7EAAE-63B5-438F-AE5A-0BF0AB3B3E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4607573"/>
              </p:ext>
            </p:extLst>
          </p:nvPr>
        </p:nvGraphicFramePr>
        <p:xfrm>
          <a:off x="1009650" y="2554815"/>
          <a:ext cx="10496550" cy="37983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1664">
                  <a:extLst>
                    <a:ext uri="{9D8B030D-6E8A-4147-A177-3AD203B41FA5}">
                      <a16:colId xmlns:a16="http://schemas.microsoft.com/office/drawing/2014/main" val="651239306"/>
                    </a:ext>
                  </a:extLst>
                </a:gridCol>
                <a:gridCol w="1995407">
                  <a:extLst>
                    <a:ext uri="{9D8B030D-6E8A-4147-A177-3AD203B41FA5}">
                      <a16:colId xmlns:a16="http://schemas.microsoft.com/office/drawing/2014/main" val="464580766"/>
                    </a:ext>
                  </a:extLst>
                </a:gridCol>
                <a:gridCol w="2106493">
                  <a:extLst>
                    <a:ext uri="{9D8B030D-6E8A-4147-A177-3AD203B41FA5}">
                      <a16:colId xmlns:a16="http://schemas.microsoft.com/office/drawing/2014/main" val="906292902"/>
                    </a:ext>
                  </a:extLst>
                </a:gridCol>
                <a:gridCol w="2106493">
                  <a:extLst>
                    <a:ext uri="{9D8B030D-6E8A-4147-A177-3AD203B41FA5}">
                      <a16:colId xmlns:a16="http://schemas.microsoft.com/office/drawing/2014/main" val="216488220"/>
                    </a:ext>
                  </a:extLst>
                </a:gridCol>
                <a:gridCol w="2106493">
                  <a:extLst>
                    <a:ext uri="{9D8B030D-6E8A-4147-A177-3AD203B41FA5}">
                      <a16:colId xmlns:a16="http://schemas.microsoft.com/office/drawing/2014/main" val="3450559492"/>
                    </a:ext>
                  </a:extLst>
                </a:gridCol>
              </a:tblGrid>
              <a:tr h="39982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Epoch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Accuracy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Loss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982834"/>
                  </a:ext>
                </a:extLst>
              </a:tr>
              <a:tr h="699698">
                <a:tc>
                  <a:txBody>
                    <a:bodyPr/>
                    <a:lstStyle/>
                    <a:p>
                      <a:r>
                        <a:rPr lang="en-US" altLang="zh-TW" dirty="0"/>
                        <a:t>Best Model</a:t>
                      </a:r>
                    </a:p>
                    <a:p>
                      <a:r>
                        <a:rPr lang="en-US" altLang="zh-TW" dirty="0"/>
                        <a:t>(ResNet34)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6</a:t>
                      </a:r>
                      <a:endParaRPr lang="zh-TW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0.933</a:t>
                      </a:r>
                      <a:endParaRPr lang="zh-TW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0.19</a:t>
                      </a:r>
                      <a:endParaRPr lang="zh-TW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013733"/>
                  </a:ext>
                </a:extLst>
              </a:tr>
              <a:tr h="999568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Transfer</a:t>
                      </a:r>
                      <a:r>
                        <a:rPr lang="zh-TW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Learning (VGG16, MAX pooling)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25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>
                          <a:solidFill>
                            <a:srgbClr val="FF0000"/>
                          </a:solidFill>
                        </a:rPr>
                        <a:t>0.9156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>
                          <a:solidFill>
                            <a:srgbClr val="FF0000"/>
                          </a:solidFill>
                        </a:rPr>
                        <a:t>0.4360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696009"/>
                  </a:ext>
                </a:extLst>
              </a:tr>
              <a:tr h="999568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Transfer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Learning (ResNet50, Avg pooling)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0.9147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0.4303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091231"/>
                  </a:ext>
                </a:extLst>
              </a:tr>
              <a:tr h="699698">
                <a:tc>
                  <a:txBody>
                    <a:bodyPr/>
                    <a:lstStyle/>
                    <a:p>
                      <a:r>
                        <a:rPr lang="en-US" altLang="zh-TW" dirty="0"/>
                        <a:t>Build-From Scratch</a:t>
                      </a:r>
                    </a:p>
                    <a:p>
                      <a:r>
                        <a:rPr lang="en-US" altLang="zh-TW" dirty="0"/>
                        <a:t>(CNN)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/>
                        <a:t>0.783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/>
                        <a:t>0.889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801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9584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326C55-9535-4FD6-9284-19E75783E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411162"/>
            <a:ext cx="9601196" cy="1303867"/>
          </a:xfrm>
        </p:spPr>
        <p:txBody>
          <a:bodyPr/>
          <a:lstStyle/>
          <a:p>
            <a:r>
              <a:rPr lang="en-US" altLang="zh-TW" dirty="0"/>
              <a:t>Performance Evaluation – Loss/Accuracy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D047917-DCA5-412E-B868-16F54F683098}"/>
              </a:ext>
            </a:extLst>
          </p:cNvPr>
          <p:cNvSpPr txBox="1"/>
          <p:nvPr/>
        </p:nvSpPr>
        <p:spPr>
          <a:xfrm>
            <a:off x="390525" y="1868987"/>
            <a:ext cx="118014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400" b="1" dirty="0"/>
              <a:t>Comparison (849 testing image) </a:t>
            </a:r>
            <a:r>
              <a:rPr lang="en-US" altLang="zh-TW" sz="2400" b="1" dirty="0">
                <a:solidFill>
                  <a:srgbClr val="FF0000"/>
                </a:solidFill>
              </a:rPr>
              <a:t>=&gt;</a:t>
            </a:r>
            <a:r>
              <a:rPr lang="en-US" altLang="zh-TW" sz="2400" b="1" dirty="0"/>
              <a:t> </a:t>
            </a:r>
            <a:r>
              <a:rPr lang="en-US" altLang="zh-TW" sz="2400" b="1" dirty="0">
                <a:solidFill>
                  <a:srgbClr val="FF0000"/>
                </a:solidFill>
              </a:rPr>
              <a:t>Increase Resolution from 150*150 -&gt; 200*200</a:t>
            </a:r>
          </a:p>
          <a:p>
            <a:endParaRPr lang="zh-TW" altLang="en-US" sz="2400" b="1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9A7EAAE-63B5-438F-AE5A-0BF0AB3B3E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870367"/>
              </p:ext>
            </p:extLst>
          </p:nvPr>
        </p:nvGraphicFramePr>
        <p:xfrm>
          <a:off x="949324" y="2699984"/>
          <a:ext cx="10490200" cy="3991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8091">
                  <a:extLst>
                    <a:ext uri="{9D8B030D-6E8A-4147-A177-3AD203B41FA5}">
                      <a16:colId xmlns:a16="http://schemas.microsoft.com/office/drawing/2014/main" val="651239306"/>
                    </a:ext>
                  </a:extLst>
                </a:gridCol>
                <a:gridCol w="1992341">
                  <a:extLst>
                    <a:ext uri="{9D8B030D-6E8A-4147-A177-3AD203B41FA5}">
                      <a16:colId xmlns:a16="http://schemas.microsoft.com/office/drawing/2014/main" val="464580766"/>
                    </a:ext>
                  </a:extLst>
                </a:gridCol>
                <a:gridCol w="2103256">
                  <a:extLst>
                    <a:ext uri="{9D8B030D-6E8A-4147-A177-3AD203B41FA5}">
                      <a16:colId xmlns:a16="http://schemas.microsoft.com/office/drawing/2014/main" val="906292902"/>
                    </a:ext>
                  </a:extLst>
                </a:gridCol>
                <a:gridCol w="2103256">
                  <a:extLst>
                    <a:ext uri="{9D8B030D-6E8A-4147-A177-3AD203B41FA5}">
                      <a16:colId xmlns:a16="http://schemas.microsoft.com/office/drawing/2014/main" val="216488220"/>
                    </a:ext>
                  </a:extLst>
                </a:gridCol>
                <a:gridCol w="2103256">
                  <a:extLst>
                    <a:ext uri="{9D8B030D-6E8A-4147-A177-3AD203B41FA5}">
                      <a16:colId xmlns:a16="http://schemas.microsoft.com/office/drawing/2014/main" val="3450559492"/>
                    </a:ext>
                  </a:extLst>
                </a:gridCol>
              </a:tblGrid>
              <a:tr h="55805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Epoch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Accuracy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Loss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Resolution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982834"/>
                  </a:ext>
                </a:extLst>
              </a:tr>
              <a:tr h="853369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Transfer</a:t>
                      </a:r>
                      <a:r>
                        <a:rPr lang="zh-TW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Learning (ResNet50, Avg pooling)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dirty="0">
                          <a:solidFill>
                            <a:srgbClr val="FF0000"/>
                          </a:solidFill>
                        </a:rPr>
                        <a:t>0.9341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dirty="0">
                          <a:solidFill>
                            <a:srgbClr val="FF0000"/>
                          </a:solidFill>
                        </a:rPr>
                        <a:t>0.2328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200*200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013733"/>
                  </a:ext>
                </a:extLst>
              </a:tr>
              <a:tr h="932853">
                <a:tc>
                  <a:txBody>
                    <a:bodyPr/>
                    <a:lstStyle/>
                    <a:p>
                      <a:r>
                        <a:rPr lang="en-US" altLang="zh-TW" dirty="0"/>
                        <a:t>Best Model (ResNet34)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0.933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0.19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?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696009"/>
                  </a:ext>
                </a:extLst>
              </a:tr>
              <a:tr h="932853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Transfer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Learning (VGG16, MAX pooling)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25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>
                          <a:solidFill>
                            <a:schemeClr val="tx1"/>
                          </a:solidFill>
                        </a:rPr>
                        <a:t>0.9199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>
                          <a:solidFill>
                            <a:schemeClr val="tx1"/>
                          </a:solidFill>
                        </a:rPr>
                        <a:t>0.3360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200*200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091231"/>
                  </a:ext>
                </a:extLst>
              </a:tr>
              <a:tr h="652998">
                <a:tc>
                  <a:txBody>
                    <a:bodyPr/>
                    <a:lstStyle/>
                    <a:p>
                      <a:r>
                        <a:rPr lang="en-US" altLang="zh-TW" dirty="0"/>
                        <a:t>Build-From Scratch</a:t>
                      </a:r>
                    </a:p>
                    <a:p>
                      <a:r>
                        <a:rPr lang="en-US" altLang="zh-TW" dirty="0"/>
                        <a:t>(CNN)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/>
                        <a:t>0.783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/>
                        <a:t>0.889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150*150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801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56792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326C55-9535-4FD6-9284-19E75783E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157392"/>
            <a:ext cx="9601196" cy="1303867"/>
          </a:xfrm>
        </p:spPr>
        <p:txBody>
          <a:bodyPr/>
          <a:lstStyle/>
          <a:p>
            <a:r>
              <a:rPr lang="en-US" altLang="zh-TW" dirty="0"/>
              <a:t>Performance Evaluation – Loss/Accuracy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1225254-A295-4437-ADC6-21DF2CAD0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4213" y="1084253"/>
            <a:ext cx="4192028" cy="282774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FB5B97D8-20E9-4AB7-B3BE-FD7798E79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6240" y="1084253"/>
            <a:ext cx="4185092" cy="2935323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D047917-DCA5-412E-B868-16F54F683098}"/>
              </a:ext>
            </a:extLst>
          </p:cNvPr>
          <p:cNvSpPr txBox="1"/>
          <p:nvPr/>
        </p:nvSpPr>
        <p:spPr>
          <a:xfrm>
            <a:off x="807721" y="1665815"/>
            <a:ext cx="3095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400" b="1" dirty="0"/>
              <a:t>Build-From Scratch</a:t>
            </a:r>
            <a:endParaRPr lang="zh-TW" altLang="en-US" sz="2400" b="1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01C2C7D-9DA6-4BAF-A432-AB64FA5FCFE5}"/>
              </a:ext>
            </a:extLst>
          </p:cNvPr>
          <p:cNvSpPr txBox="1"/>
          <p:nvPr/>
        </p:nvSpPr>
        <p:spPr>
          <a:xfrm>
            <a:off x="807721" y="4612215"/>
            <a:ext cx="3095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400" b="1" dirty="0"/>
              <a:t>Transfer Learning</a:t>
            </a:r>
            <a:endParaRPr lang="zh-TW" altLang="en-US" sz="2400" b="1" dirty="0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E2D496C7-5295-49FD-A477-7C70EC3A6F7B}"/>
              </a:ext>
            </a:extLst>
          </p:cNvPr>
          <p:cNvSpPr/>
          <p:nvPr/>
        </p:nvSpPr>
        <p:spPr>
          <a:xfrm>
            <a:off x="1026967" y="5210201"/>
            <a:ext cx="2257253" cy="782995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n>
                  <a:solidFill>
                    <a:srgbClr val="FF0000"/>
                  </a:solidFill>
                </a:ln>
              </a:rPr>
              <a:t>Win!</a:t>
            </a:r>
            <a:endParaRPr lang="zh-TW" altLang="en-US" sz="2400" dirty="0">
              <a:ln>
                <a:solidFill>
                  <a:srgbClr val="FF0000"/>
                </a:solidFill>
              </a:ln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88A6E29-D065-4A04-A46D-D9E7E4E46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4212" y="3911999"/>
            <a:ext cx="4259145" cy="3044973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3ACC721D-2B79-4986-BE9A-80DB7A7502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3357" y="3911999"/>
            <a:ext cx="4087757" cy="3044974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153332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326C55-9535-4FD6-9284-19E75783E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Performance Evaluation - Visualizing Predictions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9C2DD7-C17D-48CF-9299-CFCEEDB24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496093"/>
            <a:ext cx="6496049" cy="719668"/>
          </a:xfrm>
        </p:spPr>
        <p:txBody>
          <a:bodyPr>
            <a:normAutofit fontScale="92500"/>
          </a:bodyPr>
          <a:lstStyle/>
          <a:p>
            <a:r>
              <a:rPr lang="en-US" altLang="zh-TW" b="1" dirty="0"/>
              <a:t>CORRECTLY CLASSIFIED FLOWER IMAGES</a:t>
            </a:r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27FDF8C-040B-48C5-B1C2-BBBC70FB8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0"/>
            <a:ext cx="10210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8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0721A8-B531-482F-90E5-722313D38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Research Motivation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832881-7516-42C2-9F5E-CD02C5307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675" y="1933575"/>
            <a:ext cx="10067922" cy="3942293"/>
          </a:xfrm>
        </p:spPr>
        <p:txBody>
          <a:bodyPr/>
          <a:lstStyle/>
          <a:p>
            <a:r>
              <a:rPr lang="en-US" altLang="zh-TW" b="1" dirty="0"/>
              <a:t>Problem: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TW" dirty="0"/>
              <a:t>Flower classification subject to subjective judgement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TW" dirty="0"/>
              <a:t>Sometimes involved with human errors</a:t>
            </a:r>
          </a:p>
          <a:p>
            <a:r>
              <a:rPr lang="en-US" altLang="zh-TW" b="1" dirty="0"/>
              <a:t>Goal: </a:t>
            </a:r>
            <a:r>
              <a:rPr lang="en-US" altLang="zh-TW" dirty="0"/>
              <a:t>Provide a reliable index for taxonomist</a:t>
            </a:r>
            <a:endParaRPr lang="zh-TW" altLang="en-US" dirty="0"/>
          </a:p>
        </p:txBody>
      </p:sp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5E5CF811-2801-4242-B754-339804395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120" y="4250925"/>
            <a:ext cx="2561777" cy="218936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FCF9465-9A8B-446B-B71A-96DDCDAD1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622" y="4250925"/>
            <a:ext cx="2707000" cy="2208414"/>
          </a:xfrm>
          <a:prstGeom prst="rect">
            <a:avLst/>
          </a:prstGeom>
        </p:spPr>
      </p:pic>
      <p:sp>
        <p:nvSpPr>
          <p:cNvPr id="6" name="想法泡泡: 雲朵 5">
            <a:extLst>
              <a:ext uri="{FF2B5EF4-FFF2-40B4-BE49-F238E27FC236}">
                <a16:creationId xmlns:a16="http://schemas.microsoft.com/office/drawing/2014/main" id="{06635F1C-F05C-422E-8383-BE7DC0D1EF2A}"/>
              </a:ext>
            </a:extLst>
          </p:cNvPr>
          <p:cNvSpPr/>
          <p:nvPr/>
        </p:nvSpPr>
        <p:spPr>
          <a:xfrm>
            <a:off x="8201022" y="3904721"/>
            <a:ext cx="2695575" cy="1781175"/>
          </a:xfrm>
          <a:prstGeom prst="cloudCallout">
            <a:avLst/>
          </a:prstGeom>
          <a:gradFill flip="none" rotWithShape="1">
            <a:gsLst>
              <a:gs pos="0">
                <a:schemeClr val="bg2">
                  <a:lumMod val="50000"/>
                  <a:tint val="66000"/>
                  <a:satMod val="160000"/>
                </a:schemeClr>
              </a:gs>
              <a:gs pos="50000">
                <a:schemeClr val="bg2">
                  <a:lumMod val="50000"/>
                  <a:tint val="44500"/>
                  <a:satMod val="160000"/>
                </a:schemeClr>
              </a:gs>
              <a:gs pos="100000">
                <a:schemeClr val="bg2">
                  <a:lumMod val="50000"/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Sun Flower</a:t>
            </a:r>
            <a:endParaRPr lang="zh-TW" altLang="en-US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Or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Dandelion??</a:t>
            </a:r>
          </a:p>
          <a:p>
            <a:pPr algn="ctr"/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21161E9-78A9-4521-91E3-4B32FB7B8F9C}"/>
              </a:ext>
            </a:extLst>
          </p:cNvPr>
          <p:cNvSpPr txBox="1"/>
          <p:nvPr/>
        </p:nvSpPr>
        <p:spPr>
          <a:xfrm>
            <a:off x="2904328" y="3836828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Dandelion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66E5A06-3A9D-4DC3-B457-FC6BF3EF69EC}"/>
              </a:ext>
            </a:extLst>
          </p:cNvPr>
          <p:cNvSpPr txBox="1"/>
          <p:nvPr/>
        </p:nvSpPr>
        <p:spPr>
          <a:xfrm>
            <a:off x="5744747" y="3836828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Sun Flower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4579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326C55-9535-4FD6-9284-19E75783E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Performance Evaluation - Visualizing Predictions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9C2DD7-C17D-48CF-9299-CFCEEDB24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556932"/>
            <a:ext cx="6496049" cy="719668"/>
          </a:xfrm>
        </p:spPr>
        <p:txBody>
          <a:bodyPr>
            <a:normAutofit/>
          </a:bodyPr>
          <a:lstStyle/>
          <a:p>
            <a:r>
              <a:rPr lang="en-US" altLang="zh-TW" b="1" dirty="0"/>
              <a:t>MISCLASSIFIED IMAGES OF FLOWERS</a:t>
            </a:r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48C94A4-C944-4AEA-AB9B-1C90FB99E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70" y="0"/>
            <a:ext cx="107176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8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326C55-9535-4FD6-9284-19E75783E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Performance Evaluation - Visualizing Predictions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9C2DD7-C17D-48CF-9299-CFCEEDB24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556932"/>
            <a:ext cx="6496049" cy="719668"/>
          </a:xfrm>
        </p:spPr>
        <p:txBody>
          <a:bodyPr>
            <a:normAutofit/>
          </a:bodyPr>
          <a:lstStyle/>
          <a:p>
            <a:r>
              <a:rPr lang="en-US" altLang="zh-TW" b="1" dirty="0"/>
              <a:t>MISCLASSIFIED IMAGES OF FLOWERS</a:t>
            </a: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1D8283D-EC98-490F-838D-2ED42B9A0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7875585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BE256041-AB6F-440D-89CA-35CFA112D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8460" y="0"/>
            <a:ext cx="40497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10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020F58-7807-44A0-84D7-091558AEA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6" y="1001182"/>
            <a:ext cx="9601196" cy="1303867"/>
          </a:xfrm>
        </p:spPr>
        <p:txBody>
          <a:bodyPr/>
          <a:lstStyle/>
          <a:p>
            <a:r>
              <a:rPr lang="en-US" altLang="zh-TW" dirty="0"/>
              <a:t>Reference (1/2)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64D5290-B1EA-4D3A-99DB-3185524EC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5" y="2633662"/>
            <a:ext cx="10763249" cy="5233988"/>
          </a:xfrm>
        </p:spPr>
        <p:txBody>
          <a:bodyPr>
            <a:normAutofit/>
          </a:bodyPr>
          <a:lstStyle/>
          <a:p>
            <a:r>
              <a:rPr lang="en-US" altLang="zh-TW" dirty="0"/>
              <a:t>Flower Recognition CNN </a:t>
            </a:r>
            <a:r>
              <a:rPr lang="en-US" altLang="zh-TW" dirty="0" err="1"/>
              <a:t>Keras</a:t>
            </a:r>
            <a:r>
              <a:rPr lang="en-US" altLang="zh-TW" dirty="0"/>
              <a:t> - </a:t>
            </a:r>
            <a:r>
              <a:rPr lang="en-US" altLang="zh-TW" dirty="0">
                <a:hlinkClick r:id="rId2"/>
              </a:rPr>
              <a:t>https://www.kaggle.com/rajmehra03/flower-recognition-cnn-keras</a:t>
            </a:r>
            <a:endParaRPr lang="en-US" altLang="zh-TW" dirty="0"/>
          </a:p>
          <a:p>
            <a:r>
              <a:rPr lang="en-US" altLang="zh-TW" dirty="0"/>
              <a:t>Data Augmentation - </a:t>
            </a:r>
            <a:r>
              <a:rPr lang="en-US" altLang="zh-TW" dirty="0">
                <a:hlinkClick r:id="rId3"/>
              </a:rPr>
              <a:t>https://chtseng.wordpress.com/2017/11/11/data-augmentation-%E8%B3%87%E6%96%99%E5%A2%9E%E5%BC%B7/</a:t>
            </a:r>
            <a:endParaRPr lang="en-US" altLang="zh-TW" dirty="0"/>
          </a:p>
          <a:p>
            <a:r>
              <a:rPr lang="en-US" altLang="zh-TW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 Learning Rules - </a:t>
            </a:r>
            <a:r>
              <a:rPr lang="en-US" altLang="zh-TW" dirty="0">
                <a:hlinkClick r:id="rId4"/>
              </a:rPr>
              <a:t>https://medium.com/@intheblackworld/deep-learning-tutorial-%E5%BF%83%E5%BE%97-b1f7f84a497d</a:t>
            </a:r>
            <a:endParaRPr lang="en-US" altLang="zh-TW" dirty="0"/>
          </a:p>
          <a:p>
            <a:r>
              <a:rPr lang="en-US" altLang="zh-TW" dirty="0"/>
              <a:t>Min-Batch - </a:t>
            </a:r>
            <a:r>
              <a:rPr lang="en-US" altLang="zh-TW" dirty="0">
                <a:hlinkClick r:id="rId5"/>
              </a:rPr>
              <a:t>https://blog.csdn.net/xiang_freedom/article/details/78395145</a:t>
            </a:r>
            <a:endParaRPr lang="en-US" altLang="zh-TW" dirty="0"/>
          </a:p>
          <a:p>
            <a:r>
              <a:rPr lang="en-US" altLang="zh-TW" dirty="0"/>
              <a:t>ResNet50 - </a:t>
            </a:r>
            <a:r>
              <a:rPr lang="en-US" altLang="zh-TW" dirty="0">
                <a:hlinkClick r:id="rId6"/>
              </a:rPr>
              <a:t>https://blog.gtwang.org/programming/keras-resnet-50-pre-trained-model-build-dogs-cats-image-classification-system/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773773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3C59D7-DAB3-4E58-9B2E-B750DCDA1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27" y="854073"/>
            <a:ext cx="9601196" cy="1303867"/>
          </a:xfrm>
        </p:spPr>
        <p:txBody>
          <a:bodyPr/>
          <a:lstStyle/>
          <a:p>
            <a:r>
              <a:rPr lang="en-US" altLang="zh-TW" dirty="0"/>
              <a:t>Reference (2/2)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E65707-1067-44DE-9615-0D21D52B8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8726" y="2718857"/>
            <a:ext cx="9601196" cy="3318936"/>
          </a:xfrm>
        </p:spPr>
        <p:txBody>
          <a:bodyPr/>
          <a:lstStyle/>
          <a:p>
            <a:r>
              <a:rPr lang="en-US" altLang="zh-TW" dirty="0"/>
              <a:t>Cross-Entropy - </a:t>
            </a:r>
            <a:r>
              <a:rPr lang="en-US" altLang="zh-TW" dirty="0">
                <a:hlinkClick r:id="rId2"/>
              </a:rPr>
              <a:t>https://zhuanlan.zhihu.com/p/26268559</a:t>
            </a:r>
            <a:endParaRPr lang="en-US" altLang="zh-TW" dirty="0"/>
          </a:p>
          <a:p>
            <a:r>
              <a:rPr lang="en-US" altLang="zh-TW" dirty="0"/>
              <a:t>Dropout Technique - </a:t>
            </a:r>
            <a:r>
              <a:rPr lang="en-US" altLang="zh-TW" dirty="0">
                <a:hlinkClick r:id="rId3"/>
              </a:rPr>
              <a:t>https://kknews.cc/zh-tw/tech/9ymxpq.html</a:t>
            </a:r>
            <a:endParaRPr lang="en-US" altLang="zh-TW" dirty="0"/>
          </a:p>
          <a:p>
            <a:r>
              <a:rPr lang="en-US" altLang="zh-TW" dirty="0"/>
              <a:t>CNN Batch Normalization - </a:t>
            </a:r>
            <a:r>
              <a:rPr lang="en-US" altLang="zh-TW" dirty="0">
                <a:hlinkClick r:id="rId4"/>
              </a:rPr>
              <a:t>https://www.kaggle.com/achukka/conv-layers-with-batch-normalization-in-keras</a:t>
            </a:r>
            <a:endParaRPr lang="en-US" altLang="zh-TW" dirty="0"/>
          </a:p>
          <a:p>
            <a:r>
              <a:rPr lang="en-US" altLang="zh-TW" dirty="0"/>
              <a:t>Hyperparameter Tuning - </a:t>
            </a:r>
            <a:r>
              <a:rPr lang="en-US" altLang="zh-TW" dirty="0">
                <a:hlinkClick r:id="rId5"/>
              </a:rPr>
              <a:t>https://github.com/maxpumperla/hyperas</a:t>
            </a:r>
            <a:endParaRPr lang="en-US" altLang="zh-TW" dirty="0"/>
          </a:p>
          <a:p>
            <a:r>
              <a:rPr lang="en-US" altLang="zh-TW" dirty="0"/>
              <a:t>Transfer Learning - </a:t>
            </a:r>
            <a:r>
              <a:rPr lang="en-US" altLang="zh-TW" dirty="0">
                <a:hlinkClick r:id="rId6"/>
              </a:rPr>
              <a:t>https://www.kaggle.com/sominwadhwa/flower-recognition-fastai-94-accuracy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541780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EF6E7A-5477-4398-BE85-A28A43AEC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Summary / Q&amp;A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C2F37D-91E3-485A-BBE4-789B71DFE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674409"/>
            <a:ext cx="9601196" cy="3318936"/>
          </a:xfrm>
        </p:spPr>
        <p:txBody>
          <a:bodyPr>
            <a:normAutofit/>
          </a:bodyPr>
          <a:lstStyle/>
          <a:p>
            <a:r>
              <a:rPr lang="en-US" altLang="zh-TW" dirty="0"/>
              <a:t>Transfer learning outperforms build-from-scratch methods</a:t>
            </a:r>
          </a:p>
          <a:p>
            <a:r>
              <a:rPr lang="en-US" altLang="zh-TW" dirty="0"/>
              <a:t>Use hyperparameter tuning tools to speed up model building process</a:t>
            </a:r>
          </a:p>
          <a:p>
            <a:r>
              <a:rPr lang="en-US" altLang="zh-TW" dirty="0"/>
              <a:t>Using complex model or fancy technique does not necessarily mean better performance</a:t>
            </a:r>
          </a:p>
          <a:p>
            <a:r>
              <a:rPr lang="en-US" altLang="zh-TW" dirty="0"/>
              <a:t>May use parallel computing systems to speed up training process</a:t>
            </a:r>
          </a:p>
          <a:p>
            <a:r>
              <a:rPr lang="en-US" altLang="zh-TW" dirty="0"/>
              <a:t>For misclassification of small flower, may use another NN to pre-recognize small flower.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B1AEDD3-D03A-49DE-BB55-EB4E28D5E3F0}"/>
              </a:ext>
            </a:extLst>
          </p:cNvPr>
          <p:cNvSpPr txBox="1"/>
          <p:nvPr/>
        </p:nvSpPr>
        <p:spPr>
          <a:xfrm>
            <a:off x="4423409" y="6202105"/>
            <a:ext cx="8829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i="1" dirty="0">
                <a:solidFill>
                  <a:schemeClr val="accent5"/>
                </a:solidFill>
              </a:rPr>
              <a:t>Thank You for listening</a:t>
            </a:r>
            <a:endParaRPr lang="zh-TW" altLang="en-US" sz="3200" i="1" dirty="0">
              <a:solidFill>
                <a:schemeClr val="accent5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537FC0A-FF42-47FE-9C7F-2F40A6B42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130559" y="5595666"/>
            <a:ext cx="1718923" cy="126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6434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8847B-E7E2-4D24-B643-423A1219D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BackUp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F3336F-4B54-4DEB-84F6-551517C62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31193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17ACB0-ADE5-4F55-9E02-829A62A2A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496357"/>
            <a:ext cx="9601196" cy="1303867"/>
          </a:xfrm>
        </p:spPr>
        <p:txBody>
          <a:bodyPr/>
          <a:lstStyle/>
          <a:p>
            <a:r>
              <a:rPr lang="en-US" altLang="zh-TW" dirty="0"/>
              <a:t>Methodology - Transfer Learning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3F5122-A526-46FF-9EE4-5E7672CC9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556930"/>
            <a:ext cx="9925049" cy="41486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Steps:</a:t>
            </a:r>
          </a:p>
          <a:p>
            <a:pPr lvl="1"/>
            <a:r>
              <a:rPr lang="en-US" altLang="zh-TW" dirty="0"/>
              <a:t>1. Load pretrained model and weights</a:t>
            </a:r>
          </a:p>
          <a:p>
            <a:pPr lvl="1"/>
            <a:r>
              <a:rPr lang="en-US" altLang="zh-TW" dirty="0"/>
              <a:t>2. Block/Un-block weight</a:t>
            </a:r>
          </a:p>
          <a:p>
            <a:pPr lvl="1"/>
            <a:r>
              <a:rPr lang="en-US" altLang="zh-TW" dirty="0"/>
              <a:t>3. Add your fully-connected neural network</a:t>
            </a:r>
          </a:p>
          <a:p>
            <a:pPr lvl="1"/>
            <a:r>
              <a:rPr lang="en-US" altLang="zh-TW" dirty="0"/>
              <a:t>4. Hyperparameter tuning</a:t>
            </a:r>
          </a:p>
          <a:p>
            <a:pPr lvl="1"/>
            <a:r>
              <a:rPr lang="en-US" altLang="zh-TW" dirty="0"/>
              <a:t>5. Train the model &amp; Handle Overfitting/Gradient Vanishing</a:t>
            </a:r>
          </a:p>
          <a:p>
            <a:pPr lvl="1"/>
            <a:r>
              <a:rPr lang="en-US" altLang="zh-TW" dirty="0"/>
              <a:t>6. Performance Emulation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869597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326C55-9535-4FD6-9284-19E75783E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Performance Evaluation - Visualizing Predictions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9C2DD7-C17D-48CF-9299-CFCEEDB24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496093"/>
            <a:ext cx="6496049" cy="719668"/>
          </a:xfrm>
        </p:spPr>
        <p:txBody>
          <a:bodyPr>
            <a:normAutofit fontScale="92500"/>
          </a:bodyPr>
          <a:lstStyle/>
          <a:p>
            <a:r>
              <a:rPr lang="en-US" altLang="zh-TW" b="1" dirty="0"/>
              <a:t>CORRECTLY CLASSIFIED FLOWER IMAGES</a:t>
            </a: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F7709CE-D882-4396-853C-83BE8A813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2" y="0"/>
            <a:ext cx="9921237" cy="656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85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CFB3A-C538-4383-A93D-9573EDEC7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ResNet50 bad result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9BEE6BE-A7A4-4CB3-ABD7-A3EB9CB6F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Accuracy: 0.9087</a:t>
            </a:r>
          </a:p>
          <a:p>
            <a:r>
              <a:rPr lang="en-US" altLang="zh-TW" dirty="0"/>
              <a:t>Loss:0.5312</a:t>
            </a:r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2E157F8-F9E6-4B36-AF90-8DDD4CC9F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8758" y="2278078"/>
            <a:ext cx="3559292" cy="475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22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AB6720-FE17-41D5-A6ED-A0422BE1C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212422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TW" dirty="0"/>
              <a:t>Problem Description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D2983EE-E846-4FF3-8EE2-1DAC308FFE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10" y="4080857"/>
            <a:ext cx="2123017" cy="2189362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85F452A-ADE0-4D11-B59C-B3487BF79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" y="4087328"/>
            <a:ext cx="2475375" cy="211239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DE7BEC71-EDBA-43CC-AEEC-ED9481231459}"/>
              </a:ext>
            </a:extLst>
          </p:cNvPr>
          <p:cNvSpPr txBox="1"/>
          <p:nvPr/>
        </p:nvSpPr>
        <p:spPr>
          <a:xfrm>
            <a:off x="3077371" y="3743539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Dandelion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F8BCA4D-67CE-4163-9FAD-29B5EBEFD870}"/>
              </a:ext>
            </a:extLst>
          </p:cNvPr>
          <p:cNvSpPr txBox="1"/>
          <p:nvPr/>
        </p:nvSpPr>
        <p:spPr>
          <a:xfrm>
            <a:off x="972160" y="3743539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i="1" dirty="0"/>
              <a:t>Daisy</a:t>
            </a:r>
            <a:endParaRPr lang="zh-TW" altLang="en-US" i="1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D968DDF-2A1E-45B8-A5DA-CB66C3CD7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3742" y="4067894"/>
            <a:ext cx="2540008" cy="2189362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97791A50-87C3-4490-9704-EBABCB967BFA}"/>
              </a:ext>
            </a:extLst>
          </p:cNvPr>
          <p:cNvSpPr txBox="1"/>
          <p:nvPr/>
        </p:nvSpPr>
        <p:spPr>
          <a:xfrm>
            <a:off x="5701244" y="3724703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Rose</a:t>
            </a:r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0E40D354-2E1F-4E1B-831F-ECA45FB290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750" y="4048842"/>
            <a:ext cx="2707000" cy="2208414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C7B5F77C-6A37-4FB2-BCBE-28F60EE18DFF}"/>
              </a:ext>
            </a:extLst>
          </p:cNvPr>
          <p:cNvSpPr txBox="1"/>
          <p:nvPr/>
        </p:nvSpPr>
        <p:spPr>
          <a:xfrm>
            <a:off x="8133551" y="3679510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Sun Flower</a:t>
            </a: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8F6F4901-F143-4395-BC73-66091251D0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7025" y="4087328"/>
            <a:ext cx="2434025" cy="2112390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C390EF82-D46D-4673-83F5-DB607069970E}"/>
              </a:ext>
            </a:extLst>
          </p:cNvPr>
          <p:cNvSpPr txBox="1"/>
          <p:nvPr/>
        </p:nvSpPr>
        <p:spPr>
          <a:xfrm>
            <a:off x="10430328" y="3698562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Tulip</a:t>
            </a:r>
            <a:endParaRPr lang="zh-TW" altLang="en-US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CCC65343-53D9-4064-8E77-3BC058F487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2615" y="1201049"/>
            <a:ext cx="2401135" cy="1796833"/>
          </a:xfrm>
          <a:prstGeom prst="rect">
            <a:avLst/>
          </a:prstGeom>
        </p:spPr>
      </p:pic>
      <p:sp>
        <p:nvSpPr>
          <p:cNvPr id="15" name="箭號: 向下 14">
            <a:extLst>
              <a:ext uri="{FF2B5EF4-FFF2-40B4-BE49-F238E27FC236}">
                <a16:creationId xmlns:a16="http://schemas.microsoft.com/office/drawing/2014/main" id="{BA68E345-B3D1-459F-B4A4-4326E1353E02}"/>
              </a:ext>
            </a:extLst>
          </p:cNvPr>
          <p:cNvSpPr/>
          <p:nvPr/>
        </p:nvSpPr>
        <p:spPr>
          <a:xfrm>
            <a:off x="5730871" y="3214726"/>
            <a:ext cx="285750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動作按鈕: 說明 1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77CCE77-AC7F-490C-84BB-137DE7F7A13D}"/>
              </a:ext>
            </a:extLst>
          </p:cNvPr>
          <p:cNvSpPr/>
          <p:nvPr/>
        </p:nvSpPr>
        <p:spPr>
          <a:xfrm>
            <a:off x="6905878" y="2782197"/>
            <a:ext cx="581278" cy="369332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4848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4AB9B1-D2BB-4446-B259-CFC592A42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625473"/>
            <a:ext cx="9601196" cy="1303867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Data Preprocessing – Image Reading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2FB19AC-F027-4CEF-9E9E-434FDB8AA6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19226" y="2491133"/>
            <a:ext cx="5618526" cy="2548390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img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 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 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cv2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imread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(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path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,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cv2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IMREAD_COLOR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) </a:t>
            </a:r>
            <a:endParaRPr kumimoji="0" lang="en-US" altLang="zh-TW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  <a:ea typeface="Roboto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img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 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 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cv2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rgbClr val="055BE0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resize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(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img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, (</a:t>
            </a:r>
            <a:r>
              <a:rPr lang="en-US" altLang="zh-TW" sz="2000" dirty="0">
                <a:ea typeface="Roboto Mono"/>
              </a:rPr>
              <a:t>150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,</a:t>
            </a:r>
            <a:r>
              <a:rPr kumimoji="0" lang="en-US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150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Roboto Mono"/>
              </a:rPr>
              <a:t>))</a:t>
            </a:r>
            <a:endParaRPr kumimoji="0" lang="en-US" altLang="zh-TW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  <a:ea typeface="Roboto Mono"/>
            </a:endParaRPr>
          </a:p>
          <a:p>
            <a:pPr marL="0" lvl="0" indent="0" defTabSz="914400">
              <a:buClrTx/>
              <a:buSzTx/>
              <a:buNone/>
            </a:pPr>
            <a:r>
              <a:rPr lang="en-US" altLang="zh-TW" sz="2000" dirty="0" err="1">
                <a:latin typeface="Arial Unicode MS"/>
                <a:ea typeface="Roboto Mono"/>
              </a:rPr>
              <a:t>img</a:t>
            </a:r>
            <a:r>
              <a:rPr lang="en-US" altLang="zh-TW" sz="2000" dirty="0">
                <a:latin typeface="Arial Unicode MS"/>
                <a:ea typeface="Roboto Mono"/>
              </a:rPr>
              <a:t> = cv2.cvtColor(</a:t>
            </a:r>
            <a:r>
              <a:rPr lang="en-US" altLang="zh-TW" sz="2000" dirty="0" err="1">
                <a:latin typeface="Arial Unicode MS"/>
                <a:ea typeface="Roboto Mono"/>
              </a:rPr>
              <a:t>img</a:t>
            </a:r>
            <a:r>
              <a:rPr lang="en-US" altLang="zh-TW" sz="2000" dirty="0">
                <a:latin typeface="Arial Unicode MS"/>
                <a:ea typeface="Roboto Mono"/>
              </a:rPr>
              <a:t>, cv2.COLOR_BGR2RGB)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TW" altLang="zh-TW" sz="2000" dirty="0"/>
              <a:t>X</a:t>
            </a:r>
            <a:r>
              <a:rPr lang="zh-TW" altLang="zh-TW" sz="3200" dirty="0">
                <a:solidFill>
                  <a:srgbClr val="055BE0"/>
                </a:solidFill>
              </a:rPr>
              <a:t>.</a:t>
            </a:r>
            <a:r>
              <a:rPr lang="zh-TW" altLang="zh-TW" sz="2000" dirty="0"/>
              <a:t>append</a:t>
            </a:r>
            <a:r>
              <a:rPr lang="zh-TW" altLang="zh-TW" sz="1400" dirty="0">
                <a:latin typeface="Arial Unicode MS"/>
                <a:ea typeface="Roboto Mono"/>
              </a:rPr>
              <a:t>(</a:t>
            </a:r>
            <a:r>
              <a:rPr lang="zh-TW" altLang="zh-TW" sz="2000" dirty="0"/>
              <a:t>np</a:t>
            </a:r>
            <a:r>
              <a:rPr lang="zh-TW" altLang="zh-TW" sz="3200" dirty="0">
                <a:solidFill>
                  <a:srgbClr val="055BE0"/>
                </a:solidFill>
              </a:rPr>
              <a:t>.</a:t>
            </a:r>
            <a:r>
              <a:rPr lang="zh-TW" altLang="zh-TW" sz="2000" dirty="0"/>
              <a:t>array</a:t>
            </a:r>
            <a:r>
              <a:rPr lang="zh-TW" altLang="zh-TW" sz="1400" dirty="0">
                <a:latin typeface="Arial Unicode MS"/>
                <a:ea typeface="Roboto Mono"/>
              </a:rPr>
              <a:t>(</a:t>
            </a:r>
            <a:r>
              <a:rPr lang="zh-TW" altLang="zh-TW" sz="2000" dirty="0"/>
              <a:t>img</a:t>
            </a:r>
            <a:r>
              <a:rPr lang="zh-TW" altLang="zh-TW" sz="1400" dirty="0">
                <a:latin typeface="Arial Unicode MS"/>
                <a:ea typeface="Roboto Mono"/>
              </a:rPr>
              <a:t>))</a:t>
            </a:r>
            <a:r>
              <a:rPr lang="zh-TW" altLang="zh-TW" sz="1100" dirty="0"/>
              <a:t> </a:t>
            </a:r>
            <a:r>
              <a:rPr lang="en-US" altLang="zh-TW" sz="1100" dirty="0"/>
              <a:t>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TW" sz="2000" dirty="0">
                <a:latin typeface="Arial Unicode MS"/>
              </a:rPr>
              <a:t>X /= 255</a:t>
            </a:r>
            <a:endParaRPr lang="zh-TW" altLang="zh-TW" sz="2000" dirty="0"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圖說文字: 直線 6">
            <a:extLst>
              <a:ext uri="{FF2B5EF4-FFF2-40B4-BE49-F238E27FC236}">
                <a16:creationId xmlns:a16="http://schemas.microsoft.com/office/drawing/2014/main" id="{8103162D-B259-427B-8322-4303C5F951FA}"/>
              </a:ext>
            </a:extLst>
          </p:cNvPr>
          <p:cNvSpPr/>
          <p:nvPr/>
        </p:nvSpPr>
        <p:spPr>
          <a:xfrm>
            <a:off x="7524889" y="3278077"/>
            <a:ext cx="4019550" cy="400050"/>
          </a:xfrm>
          <a:prstGeom prst="borderCallout1">
            <a:avLst>
              <a:gd name="adj1" fmla="val 56844"/>
              <a:gd name="adj2" fmla="val -513"/>
              <a:gd name="adj3" fmla="val 126786"/>
              <a:gd name="adj4" fmla="val -776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Array Size(150*150*3)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27AB583-2A1F-4052-AFC6-699C1F5FA570}"/>
              </a:ext>
            </a:extLst>
          </p:cNvPr>
          <p:cNvSpPr txBox="1"/>
          <p:nvPr/>
        </p:nvSpPr>
        <p:spPr>
          <a:xfrm>
            <a:off x="1065438" y="1467675"/>
            <a:ext cx="4725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400" b="1" dirty="0"/>
              <a:t>Data Format: </a:t>
            </a:r>
            <a:r>
              <a:rPr lang="en-US" altLang="zh-TW" sz="2400" dirty="0"/>
              <a:t>4242  JPG Image</a:t>
            </a:r>
            <a:endParaRPr lang="zh-TW" altLang="en-US" sz="24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748DE2A-1961-46E5-A24F-1CB074BD542B}"/>
              </a:ext>
            </a:extLst>
          </p:cNvPr>
          <p:cNvSpPr txBox="1"/>
          <p:nvPr/>
        </p:nvSpPr>
        <p:spPr>
          <a:xfrm>
            <a:off x="1065439" y="1920015"/>
            <a:ext cx="3897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400" b="1" dirty="0"/>
              <a:t>Data Reading:</a:t>
            </a:r>
            <a:endParaRPr lang="zh-TW" altLang="en-US" sz="2400" b="1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5E12C16-72EA-4E9F-8B44-6A4C276235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791566"/>
              </p:ext>
            </p:extLst>
          </p:nvPr>
        </p:nvGraphicFramePr>
        <p:xfrm>
          <a:off x="7524889" y="1815037"/>
          <a:ext cx="401955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9850">
                  <a:extLst>
                    <a:ext uri="{9D8B030D-6E8A-4147-A177-3AD203B41FA5}">
                      <a16:colId xmlns:a16="http://schemas.microsoft.com/office/drawing/2014/main" val="3706545415"/>
                    </a:ext>
                  </a:extLst>
                </a:gridCol>
                <a:gridCol w="1339850">
                  <a:extLst>
                    <a:ext uri="{9D8B030D-6E8A-4147-A177-3AD203B41FA5}">
                      <a16:colId xmlns:a16="http://schemas.microsoft.com/office/drawing/2014/main" val="597458861"/>
                    </a:ext>
                  </a:extLst>
                </a:gridCol>
                <a:gridCol w="1339850">
                  <a:extLst>
                    <a:ext uri="{9D8B030D-6E8A-4147-A177-3AD203B41FA5}">
                      <a16:colId xmlns:a16="http://schemas.microsoft.com/office/drawing/2014/main" val="2277417459"/>
                    </a:ext>
                  </a:extLst>
                </a:gridCol>
              </a:tblGrid>
              <a:tr h="342461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altLang="zh-TW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RGB</a:t>
                      </a:r>
                      <a:endParaRPr lang="zh-TW" alt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altLang="zh-TW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RGB</a:t>
                      </a:r>
                      <a:endParaRPr lang="zh-TW" alt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altLang="zh-TW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RGB</a:t>
                      </a:r>
                      <a:endParaRPr lang="zh-TW" alt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6942404"/>
                  </a:ext>
                </a:extLst>
              </a:tr>
              <a:tr h="342461">
                <a:tc>
                  <a:txBody>
                    <a:bodyPr/>
                    <a:lstStyle/>
                    <a:p>
                      <a:r>
                        <a:rPr lang="en-US" altLang="zh-TW" dirty="0"/>
                        <a:t>RGB</a:t>
                      </a:r>
                      <a:endParaRPr lang="zh-TW" alt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RGB</a:t>
                      </a:r>
                      <a:endParaRPr lang="zh-TW" alt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RGB</a:t>
                      </a:r>
                      <a:endParaRPr lang="zh-TW" alt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79585604"/>
                  </a:ext>
                </a:extLst>
              </a:tr>
              <a:tr h="342461">
                <a:tc>
                  <a:txBody>
                    <a:bodyPr/>
                    <a:lstStyle/>
                    <a:p>
                      <a:r>
                        <a:rPr lang="en-US" altLang="zh-TW" dirty="0"/>
                        <a:t>RGB</a:t>
                      </a:r>
                      <a:endParaRPr lang="zh-TW" alt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RGB</a:t>
                      </a:r>
                      <a:endParaRPr lang="zh-TW" alt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RGB</a:t>
                      </a:r>
                      <a:endParaRPr lang="zh-TW" alt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08454740"/>
                  </a:ext>
                </a:extLst>
              </a:tr>
              <a:tr h="342461">
                <a:tc>
                  <a:txBody>
                    <a:bodyPr/>
                    <a:lstStyle/>
                    <a:p>
                      <a:r>
                        <a:rPr lang="en-US" altLang="zh-TW" dirty="0"/>
                        <a:t>RGB</a:t>
                      </a:r>
                      <a:endParaRPr lang="zh-TW" alt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RGB</a:t>
                      </a:r>
                      <a:endParaRPr lang="zh-TW" alt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RGB</a:t>
                      </a:r>
                      <a:endParaRPr lang="zh-TW" alt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52884161"/>
                  </a:ext>
                </a:extLst>
              </a:tr>
            </a:tbl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2F98B245-E9EC-48E0-B24A-AB48D10A8362}"/>
              </a:ext>
            </a:extLst>
          </p:cNvPr>
          <p:cNvSpPr txBox="1"/>
          <p:nvPr/>
        </p:nvSpPr>
        <p:spPr>
          <a:xfrm>
            <a:off x="8525017" y="1382572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/>
              <a:t>Processed Image</a:t>
            </a:r>
            <a:endParaRPr lang="zh-TW" altLang="en-US" b="1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9ED31CB-DA40-4A1D-A754-3223BEA9B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9229" y="3973297"/>
            <a:ext cx="4429641" cy="2812376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786AB93F-3D7A-4747-8C02-7023112F04FF}"/>
              </a:ext>
            </a:extLst>
          </p:cNvPr>
          <p:cNvSpPr txBox="1"/>
          <p:nvPr/>
        </p:nvSpPr>
        <p:spPr>
          <a:xfrm>
            <a:off x="1065438" y="4779451"/>
            <a:ext cx="4601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400" b="1" dirty="0"/>
              <a:t>Visualizing Image:</a:t>
            </a:r>
            <a:endParaRPr lang="zh-TW" altLang="en-US" sz="2400" b="1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E9BBC779-A329-427D-910C-52A6A6FC6C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226" y="5379485"/>
            <a:ext cx="4438649" cy="707886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marL="285750" indent="-285750" algn="l" defTabSz="457200" rtl="0" eaLnBrk="0" fontAlgn="base" latinLnBrk="0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457200" rtl="0" eaLnBrk="0" fontAlgn="base" latinLnBrk="0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2pPr>
            <a:lvl3pPr marL="1200150" indent="-285750" algn="l" defTabSz="457200" rtl="0" eaLnBrk="0" fontAlgn="base" latinLnBrk="0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3pPr>
            <a:lvl4pPr marL="1543050" indent="-171450" algn="l" defTabSz="457200" rtl="0" eaLnBrk="0" fontAlgn="base" latinLnBrk="0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4pPr>
            <a:lvl5pPr marL="2000250" indent="-171450" algn="l" defTabSz="457200" rtl="0" eaLnBrk="0" fontAlgn="base" latinLnBrk="0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 defTabSz="914400">
              <a:buClrTx/>
              <a:buSzTx/>
              <a:buFontTx/>
              <a:buNone/>
            </a:pPr>
            <a:r>
              <a:rPr lang="zh-TW" altLang="zh-TW" sz="2000" dirty="0"/>
              <a:t>fig</a:t>
            </a:r>
            <a:r>
              <a:rPr lang="zh-TW" altLang="zh-TW" sz="2000" dirty="0">
                <a:latin typeface="Arial Unicode MS"/>
                <a:ea typeface="Roboto Mono"/>
              </a:rPr>
              <a:t>,</a:t>
            </a:r>
            <a:r>
              <a:rPr lang="en-US" altLang="zh-TW" sz="2000" dirty="0">
                <a:latin typeface="Arial Unicode MS"/>
                <a:ea typeface="Roboto Mono"/>
              </a:rPr>
              <a:t> </a:t>
            </a:r>
            <a:r>
              <a:rPr lang="zh-TW" altLang="zh-TW" sz="2000" dirty="0"/>
              <a:t>ax</a:t>
            </a:r>
            <a:r>
              <a:rPr lang="zh-TW" altLang="zh-TW" sz="2000" dirty="0">
                <a:solidFill>
                  <a:srgbClr val="055BE0"/>
                </a:solidFill>
              </a:rPr>
              <a:t>=</a:t>
            </a:r>
            <a:r>
              <a:rPr lang="zh-TW" altLang="zh-TW" sz="2000" dirty="0"/>
              <a:t>plt</a:t>
            </a:r>
            <a:r>
              <a:rPr lang="zh-TW" altLang="zh-TW" sz="2000" dirty="0">
                <a:solidFill>
                  <a:srgbClr val="055BE0"/>
                </a:solidFill>
              </a:rPr>
              <a:t>.</a:t>
            </a:r>
            <a:r>
              <a:rPr lang="zh-TW" altLang="zh-TW" sz="2000" dirty="0"/>
              <a:t>subplots</a:t>
            </a:r>
            <a:r>
              <a:rPr lang="zh-TW" altLang="zh-TW" sz="2000" dirty="0">
                <a:latin typeface="Arial Unicode MS"/>
                <a:ea typeface="Roboto Mono"/>
              </a:rPr>
              <a:t>(</a:t>
            </a:r>
            <a:r>
              <a:rPr lang="en-US" altLang="zh-TW" sz="2000" dirty="0">
                <a:solidFill>
                  <a:srgbClr val="666666"/>
                </a:solidFill>
                <a:latin typeface="Arial Unicode MS"/>
                <a:ea typeface="Roboto Mono"/>
              </a:rPr>
              <a:t>5</a:t>
            </a:r>
            <a:r>
              <a:rPr lang="zh-TW" altLang="zh-TW" sz="2000" dirty="0">
                <a:latin typeface="Arial Unicode MS"/>
                <a:ea typeface="Roboto Mono"/>
              </a:rPr>
              <a:t>,</a:t>
            </a:r>
            <a:r>
              <a:rPr lang="en-US" altLang="zh-TW" sz="2000" dirty="0">
                <a:solidFill>
                  <a:srgbClr val="666666"/>
                </a:solidFill>
                <a:latin typeface="Arial Unicode MS"/>
                <a:ea typeface="Roboto Mono"/>
              </a:rPr>
              <a:t>2</a:t>
            </a:r>
            <a:r>
              <a:rPr lang="zh-TW" altLang="zh-TW" sz="2000" dirty="0">
                <a:latin typeface="Arial Unicode MS"/>
                <a:ea typeface="Roboto Mono"/>
              </a:rPr>
              <a:t>) </a:t>
            </a:r>
            <a:endParaRPr lang="en-US" altLang="zh-TW" sz="2000" dirty="0">
              <a:latin typeface="Arial Unicode MS"/>
              <a:ea typeface="Roboto Mono"/>
            </a:endParaRPr>
          </a:p>
          <a:p>
            <a:pPr marL="0" indent="0" defTabSz="914400">
              <a:buClrTx/>
              <a:buSzTx/>
              <a:buFontTx/>
              <a:buNone/>
            </a:pPr>
            <a:r>
              <a:rPr lang="zh-TW" altLang="zh-TW" sz="2000" dirty="0"/>
              <a:t>ax</a:t>
            </a:r>
            <a:r>
              <a:rPr lang="zh-TW" altLang="zh-TW" sz="2000" dirty="0">
                <a:latin typeface="Arial Unicode MS"/>
                <a:ea typeface="Roboto Mono"/>
              </a:rPr>
              <a:t>[</a:t>
            </a:r>
            <a:r>
              <a:rPr lang="en-US" altLang="zh-TW" sz="2000" dirty="0" err="1">
                <a:latin typeface="Arial Unicode MS"/>
                <a:ea typeface="Roboto Mono"/>
              </a:rPr>
              <a:t>i</a:t>
            </a:r>
            <a:r>
              <a:rPr lang="en-US" altLang="zh-TW" sz="2000" dirty="0">
                <a:ea typeface="Roboto Mono"/>
              </a:rPr>
              <a:t> </a:t>
            </a:r>
            <a:r>
              <a:rPr lang="zh-TW" altLang="zh-TW" sz="2000" dirty="0">
                <a:latin typeface="Arial Unicode MS"/>
                <a:ea typeface="Roboto Mono"/>
              </a:rPr>
              <a:t>,</a:t>
            </a:r>
            <a:r>
              <a:rPr lang="en-US" altLang="zh-TW" sz="2000" dirty="0">
                <a:latin typeface="Arial Unicode MS"/>
                <a:ea typeface="Roboto Mono"/>
              </a:rPr>
              <a:t> </a:t>
            </a:r>
            <a:r>
              <a:rPr lang="en-US" altLang="zh-TW" sz="2000" dirty="0">
                <a:ea typeface="Roboto Mono"/>
              </a:rPr>
              <a:t>j</a:t>
            </a:r>
            <a:r>
              <a:rPr lang="zh-TW" altLang="zh-TW" sz="2000" dirty="0">
                <a:latin typeface="Arial Unicode MS"/>
                <a:ea typeface="Roboto Mono"/>
              </a:rPr>
              <a:t>]</a:t>
            </a:r>
            <a:r>
              <a:rPr lang="zh-TW" altLang="zh-TW" sz="2000" dirty="0">
                <a:solidFill>
                  <a:srgbClr val="055BE0"/>
                </a:solidFill>
              </a:rPr>
              <a:t>.</a:t>
            </a:r>
            <a:r>
              <a:rPr lang="zh-TW" altLang="zh-TW" sz="2000" dirty="0"/>
              <a:t>imshow</a:t>
            </a:r>
            <a:r>
              <a:rPr lang="zh-TW" altLang="zh-TW" sz="2000" dirty="0">
                <a:latin typeface="Arial Unicode MS"/>
                <a:ea typeface="Roboto Mono"/>
              </a:rPr>
              <a:t>(</a:t>
            </a:r>
            <a:r>
              <a:rPr lang="zh-TW" altLang="zh-TW" sz="2000" dirty="0"/>
              <a:t>X</a:t>
            </a:r>
            <a:r>
              <a:rPr lang="zh-TW" altLang="zh-TW" sz="2000" dirty="0">
                <a:latin typeface="Arial Unicode MS"/>
                <a:ea typeface="Roboto Mono"/>
              </a:rPr>
              <a:t>[</a:t>
            </a:r>
            <a:r>
              <a:rPr lang="zh-TW" altLang="zh-TW" sz="2000" dirty="0"/>
              <a:t>l</a:t>
            </a:r>
            <a:r>
              <a:rPr lang="zh-TW" altLang="zh-TW" sz="2000" dirty="0">
                <a:latin typeface="Arial Unicode MS"/>
                <a:ea typeface="Roboto Mono"/>
              </a:rPr>
              <a:t>])</a:t>
            </a:r>
            <a:endParaRPr lang="zh-TW" altLang="zh-TW" sz="2000" dirty="0"/>
          </a:p>
        </p:txBody>
      </p:sp>
    </p:spTree>
    <p:extLst>
      <p:ext uri="{BB962C8B-B14F-4D97-AF65-F5344CB8AC3E}">
        <p14:creationId xmlns:p14="http://schemas.microsoft.com/office/powerpoint/2010/main" val="98554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786868-E1FF-4779-B625-4E17BB76A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Methodology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D61F8C-FEE6-4D8A-84FF-12B753F3D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Transfer-Learning</a:t>
            </a:r>
          </a:p>
          <a:p>
            <a:pPr lvl="1"/>
            <a:r>
              <a:rPr lang="en-US" altLang="zh-TW" dirty="0"/>
              <a:t>VGG16</a:t>
            </a:r>
          </a:p>
          <a:p>
            <a:pPr lvl="1"/>
            <a:r>
              <a:rPr lang="en-US" altLang="zh-TW" dirty="0"/>
              <a:t>ResNet-50</a:t>
            </a:r>
          </a:p>
          <a:p>
            <a:pPr lvl="1"/>
            <a:endParaRPr lang="en-US" altLang="zh-TW" dirty="0"/>
          </a:p>
          <a:p>
            <a:r>
              <a:rPr lang="en-US" altLang="zh-TW" b="1" dirty="0"/>
              <a:t>Build From Scratch</a:t>
            </a:r>
          </a:p>
          <a:p>
            <a:pPr marL="457200" lvl="1" indent="0">
              <a:buNone/>
            </a:pPr>
            <a:r>
              <a:rPr lang="en-US" altLang="zh-TW" dirty="0"/>
              <a:t>8 Conv Layer + 2 Fully-Connected Layer CNN</a:t>
            </a:r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0533D62-0269-46A6-A490-9EA8B5C2F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8750" y="2581277"/>
            <a:ext cx="4540636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955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D72F39-A2D4-4487-908C-27E7019C9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Model Training – Development Environment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EA95759-94E3-4F0D-8852-8F4B8ACAC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9601196" cy="3318936"/>
          </a:xfrm>
        </p:spPr>
        <p:txBody>
          <a:bodyPr/>
          <a:lstStyle/>
          <a:p>
            <a:r>
              <a:rPr lang="en-US" altLang="zh-TW" dirty="0"/>
              <a:t>Backend: </a:t>
            </a:r>
            <a:r>
              <a:rPr lang="en-US" altLang="zh-TW" dirty="0" err="1"/>
              <a:t>Tensorflow</a:t>
            </a:r>
            <a:r>
              <a:rPr lang="en-US" altLang="zh-TW" dirty="0"/>
              <a:t> – GPU V1.13.1  + CUDA V10 with CUDNN V10</a:t>
            </a:r>
          </a:p>
          <a:p>
            <a:r>
              <a:rPr lang="en-US" altLang="zh-TW" dirty="0"/>
              <a:t>Language &amp; Framework: Python3.7 + </a:t>
            </a:r>
            <a:r>
              <a:rPr lang="en-US" altLang="zh-TW" dirty="0" err="1"/>
              <a:t>Keras</a:t>
            </a:r>
            <a:r>
              <a:rPr lang="en-US" altLang="zh-TW" dirty="0"/>
              <a:t>-GPU</a:t>
            </a:r>
          </a:p>
          <a:p>
            <a:r>
              <a:rPr lang="en-US" altLang="zh-TW" dirty="0"/>
              <a:t>IDE: </a:t>
            </a:r>
            <a:r>
              <a:rPr lang="en-US" altLang="zh-TW" dirty="0" err="1"/>
              <a:t>Jupyter</a:t>
            </a:r>
            <a:r>
              <a:rPr lang="en-US" altLang="zh-TW" dirty="0"/>
              <a:t> Notebook</a:t>
            </a:r>
          </a:p>
          <a:p>
            <a:r>
              <a:rPr lang="en-US" altLang="zh-TW" dirty="0"/>
              <a:t>GPU: </a:t>
            </a:r>
            <a:r>
              <a:rPr lang="en-US" altLang="zh-TW" dirty="0" err="1"/>
              <a:t>Gforce</a:t>
            </a:r>
            <a:r>
              <a:rPr lang="en-US" altLang="zh-TW" dirty="0"/>
              <a:t> 940MX (Notebook)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78169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81725F-F310-4009-B797-89C473D7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1" y="646097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TW" dirty="0"/>
              <a:t>Model Training - Transfer Learning Model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38B19F-27B6-4DDD-A555-1F7375BB1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8875" y="1824565"/>
            <a:ext cx="9601196" cy="4387338"/>
          </a:xfrm>
        </p:spPr>
        <p:txBody>
          <a:bodyPr/>
          <a:lstStyle/>
          <a:p>
            <a:r>
              <a:rPr lang="en-US" altLang="zh-TW" b="1" dirty="0"/>
              <a:t>Architecture: </a:t>
            </a:r>
            <a:r>
              <a:rPr lang="en-US" altLang="zh-TW" dirty="0"/>
              <a:t>CNN - VGG16 + 2 Fully Connected Layer</a:t>
            </a:r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7DA2F2-10D0-4E5A-A957-272916B7CBA9}"/>
              </a:ext>
            </a:extLst>
          </p:cNvPr>
          <p:cNvSpPr txBox="1"/>
          <p:nvPr/>
        </p:nvSpPr>
        <p:spPr>
          <a:xfrm>
            <a:off x="733425" y="5666656"/>
            <a:ext cx="11753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Reference: </a:t>
            </a:r>
            <a:r>
              <a:rPr lang="en-US" altLang="zh-TW" sz="2400" dirty="0">
                <a:hlinkClick r:id="rId2"/>
              </a:rPr>
              <a:t>https://www.kaggle.com/rajmehra03/a-comprehensive-guide-to-transfer-learning</a:t>
            </a:r>
            <a:endParaRPr lang="zh-TW" altLang="en-US" sz="24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9E952A3-A6A4-43AD-9F96-42C8F1AA8904}"/>
              </a:ext>
            </a:extLst>
          </p:cNvPr>
          <p:cNvSpPr/>
          <p:nvPr/>
        </p:nvSpPr>
        <p:spPr>
          <a:xfrm rot="16200000">
            <a:off x="1628779" y="3709461"/>
            <a:ext cx="2419350" cy="1200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VGG16</a:t>
            </a:r>
            <a:endParaRPr lang="zh-TW" altLang="en-US" dirty="0"/>
          </a:p>
        </p:txBody>
      </p:sp>
      <p:sp>
        <p:nvSpPr>
          <p:cNvPr id="26" name="箭號: 向下 25">
            <a:extLst>
              <a:ext uri="{FF2B5EF4-FFF2-40B4-BE49-F238E27FC236}">
                <a16:creationId xmlns:a16="http://schemas.microsoft.com/office/drawing/2014/main" id="{C45918EF-127B-4CB9-BC07-E3250D5BD7B8}"/>
              </a:ext>
            </a:extLst>
          </p:cNvPr>
          <p:cNvSpPr/>
          <p:nvPr/>
        </p:nvSpPr>
        <p:spPr>
          <a:xfrm rot="16200000">
            <a:off x="2038070" y="4144431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0F8BD210-8B36-4A46-A7FB-0DFD46480D9C}"/>
              </a:ext>
            </a:extLst>
          </p:cNvPr>
          <p:cNvSpPr txBox="1"/>
          <p:nvPr/>
        </p:nvSpPr>
        <p:spPr>
          <a:xfrm>
            <a:off x="590551" y="4091002"/>
            <a:ext cx="140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150 * 150 *3</a:t>
            </a:r>
            <a:endParaRPr lang="zh-TW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EA340C29-6348-45EC-BAA4-FCC74683EBB9}"/>
              </a:ext>
            </a:extLst>
          </p:cNvPr>
          <p:cNvSpPr/>
          <p:nvPr/>
        </p:nvSpPr>
        <p:spPr>
          <a:xfrm rot="16200000">
            <a:off x="3985659" y="3884611"/>
            <a:ext cx="2419350" cy="91440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Hidden</a:t>
            </a:r>
          </a:p>
          <a:p>
            <a:pPr algn="ctr"/>
            <a:r>
              <a:rPr lang="en-US" altLang="zh-TW" dirty="0"/>
              <a:t> </a:t>
            </a:r>
            <a:r>
              <a:rPr lang="en-US" altLang="zh-TW" dirty="0" err="1"/>
              <a:t>Neuorn</a:t>
            </a:r>
            <a:r>
              <a:rPr lang="en-US" altLang="zh-TW" dirty="0"/>
              <a:t>: 512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 err="1"/>
              <a:t>ReLU</a:t>
            </a:r>
            <a:endParaRPr lang="en-US" altLang="zh-TW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2D6B7D1-B746-4F96-9967-F44A52320D04}"/>
              </a:ext>
            </a:extLst>
          </p:cNvPr>
          <p:cNvSpPr/>
          <p:nvPr/>
        </p:nvSpPr>
        <p:spPr>
          <a:xfrm rot="16200000">
            <a:off x="5238695" y="3833891"/>
            <a:ext cx="2419350" cy="99958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TW" dirty="0"/>
              <a:t>Output</a:t>
            </a:r>
          </a:p>
          <a:p>
            <a:pPr algn="ctr"/>
            <a:r>
              <a:rPr lang="en-US" altLang="zh-TW" dirty="0"/>
              <a:t>Neuron:</a:t>
            </a:r>
          </a:p>
          <a:p>
            <a:pPr algn="ctr"/>
            <a:r>
              <a:rPr lang="en-US" altLang="zh-TW" dirty="0"/>
              <a:t>5</a:t>
            </a:r>
          </a:p>
          <a:p>
            <a:pPr algn="ctr"/>
            <a:r>
              <a:rPr lang="en-US" altLang="zh-TW" dirty="0"/>
              <a:t>Function:</a:t>
            </a:r>
          </a:p>
          <a:p>
            <a:pPr algn="ctr"/>
            <a:r>
              <a:rPr lang="en-US" altLang="zh-TW" dirty="0"/>
              <a:t>Sigmoid</a:t>
            </a:r>
            <a:endParaRPr lang="zh-TW" altLang="en-US" dirty="0"/>
          </a:p>
        </p:txBody>
      </p:sp>
      <p:sp>
        <p:nvSpPr>
          <p:cNvPr id="30" name="箭號: 向下 29">
            <a:extLst>
              <a:ext uri="{FF2B5EF4-FFF2-40B4-BE49-F238E27FC236}">
                <a16:creationId xmlns:a16="http://schemas.microsoft.com/office/drawing/2014/main" id="{6BA67540-0225-4179-A941-28B7D90AC6CA}"/>
              </a:ext>
            </a:extLst>
          </p:cNvPr>
          <p:cNvSpPr/>
          <p:nvPr/>
        </p:nvSpPr>
        <p:spPr>
          <a:xfrm rot="16200000">
            <a:off x="5735631" y="4176710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箭號: 向下 30">
            <a:extLst>
              <a:ext uri="{FF2B5EF4-FFF2-40B4-BE49-F238E27FC236}">
                <a16:creationId xmlns:a16="http://schemas.microsoft.com/office/drawing/2014/main" id="{FB7FAC06-FFF9-4921-8D76-32439A23F042}"/>
              </a:ext>
            </a:extLst>
          </p:cNvPr>
          <p:cNvSpPr/>
          <p:nvPr/>
        </p:nvSpPr>
        <p:spPr>
          <a:xfrm rot="16200000">
            <a:off x="4471502" y="4176709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00EB4F50-5CB9-44FB-A5FE-54B6CA692502}"/>
              </a:ext>
            </a:extLst>
          </p:cNvPr>
          <p:cNvSpPr txBox="1"/>
          <p:nvPr/>
        </p:nvSpPr>
        <p:spPr>
          <a:xfrm>
            <a:off x="3649483" y="4123277"/>
            <a:ext cx="1084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Flatten</a:t>
            </a:r>
            <a:endParaRPr lang="zh-TW" altLang="en-US" dirty="0"/>
          </a:p>
        </p:txBody>
      </p:sp>
      <p:sp>
        <p:nvSpPr>
          <p:cNvPr id="33" name="箭號: 向下 32">
            <a:extLst>
              <a:ext uri="{FF2B5EF4-FFF2-40B4-BE49-F238E27FC236}">
                <a16:creationId xmlns:a16="http://schemas.microsoft.com/office/drawing/2014/main" id="{AE9ADC88-B54E-4157-9459-E630D41D3792}"/>
              </a:ext>
            </a:extLst>
          </p:cNvPr>
          <p:cNvSpPr/>
          <p:nvPr/>
        </p:nvSpPr>
        <p:spPr>
          <a:xfrm rot="16200000">
            <a:off x="3399893" y="4176709"/>
            <a:ext cx="200025" cy="2624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33DC59D4-0742-46CF-921F-6588A9D5C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10" y="2965641"/>
            <a:ext cx="11182579" cy="41271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F38ED68-93FE-4B7F-A762-024D327D6687}"/>
              </a:ext>
            </a:extLst>
          </p:cNvPr>
          <p:cNvSpPr/>
          <p:nvPr/>
        </p:nvSpPr>
        <p:spPr>
          <a:xfrm>
            <a:off x="676279" y="3200400"/>
            <a:ext cx="5191121" cy="3657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59A65B9-1D82-45E5-8FB7-8514507621E8}"/>
              </a:ext>
            </a:extLst>
          </p:cNvPr>
          <p:cNvSpPr/>
          <p:nvPr/>
        </p:nvSpPr>
        <p:spPr>
          <a:xfrm>
            <a:off x="5867400" y="3200400"/>
            <a:ext cx="3324225" cy="365760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278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81725F-F310-4009-B797-89C473D7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1" y="646097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TW" dirty="0"/>
              <a:t>Model Training - Transfer Learning Model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38B19F-27B6-4DDD-A555-1F7375BB1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8875" y="1824565"/>
            <a:ext cx="9601196" cy="4387338"/>
          </a:xfrm>
        </p:spPr>
        <p:txBody>
          <a:bodyPr/>
          <a:lstStyle/>
          <a:p>
            <a:r>
              <a:rPr lang="en-US" altLang="zh-TW" dirty="0"/>
              <a:t>Model: VGG 16 (19 Conv Layer)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7DA2F2-10D0-4E5A-A957-272916B7CBA9}"/>
              </a:ext>
            </a:extLst>
          </p:cNvPr>
          <p:cNvSpPr txBox="1"/>
          <p:nvPr/>
        </p:nvSpPr>
        <p:spPr>
          <a:xfrm>
            <a:off x="733425" y="5666656"/>
            <a:ext cx="11753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Reference: </a:t>
            </a:r>
            <a:r>
              <a:rPr lang="en-US" altLang="zh-TW" sz="2400" dirty="0">
                <a:hlinkClick r:id="rId2"/>
              </a:rPr>
              <a:t>https://www.kaggle.com/rajmehra03/a-comprehensive-guide-to-transfer-learning</a:t>
            </a:r>
            <a:endParaRPr lang="zh-TW" altLang="en-US" sz="2400" dirty="0"/>
          </a:p>
        </p:txBody>
      </p:sp>
      <p:graphicFrame>
        <p:nvGraphicFramePr>
          <p:cNvPr id="35" name="表格 34">
            <a:extLst>
              <a:ext uri="{FF2B5EF4-FFF2-40B4-BE49-F238E27FC236}">
                <a16:creationId xmlns:a16="http://schemas.microsoft.com/office/drawing/2014/main" id="{19B0A884-0CB8-471B-AA52-86629A2788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491385"/>
              </p:ext>
            </p:extLst>
          </p:nvPr>
        </p:nvGraphicFramePr>
        <p:xfrm>
          <a:off x="1181100" y="2583142"/>
          <a:ext cx="9679940" cy="3083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9985">
                  <a:extLst>
                    <a:ext uri="{9D8B030D-6E8A-4147-A177-3AD203B41FA5}">
                      <a16:colId xmlns:a16="http://schemas.microsoft.com/office/drawing/2014/main" val="2010915861"/>
                    </a:ext>
                  </a:extLst>
                </a:gridCol>
                <a:gridCol w="2419985">
                  <a:extLst>
                    <a:ext uri="{9D8B030D-6E8A-4147-A177-3AD203B41FA5}">
                      <a16:colId xmlns:a16="http://schemas.microsoft.com/office/drawing/2014/main" val="897929086"/>
                    </a:ext>
                  </a:extLst>
                </a:gridCol>
                <a:gridCol w="2419985">
                  <a:extLst>
                    <a:ext uri="{9D8B030D-6E8A-4147-A177-3AD203B41FA5}">
                      <a16:colId xmlns:a16="http://schemas.microsoft.com/office/drawing/2014/main" val="2913398505"/>
                    </a:ext>
                  </a:extLst>
                </a:gridCol>
                <a:gridCol w="2419985">
                  <a:extLst>
                    <a:ext uri="{9D8B030D-6E8A-4147-A177-3AD203B41FA5}">
                      <a16:colId xmlns:a16="http://schemas.microsoft.com/office/drawing/2014/main" val="267910051"/>
                    </a:ext>
                  </a:extLst>
                </a:gridCol>
              </a:tblGrid>
              <a:tr h="79377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UnBlocked</a:t>
                      </a:r>
                      <a:r>
                        <a:rPr lang="en-US" altLang="zh-TW" dirty="0"/>
                        <a:t> Layer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Hidden Layer Neurons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Accuracy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Loss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50444"/>
                  </a:ext>
                </a:extLst>
              </a:tr>
              <a:tr h="459883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11-19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512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0.9006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rgbClr val="FF0000"/>
                          </a:solidFill>
                        </a:rPr>
                        <a:t>0.4703</a:t>
                      </a: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3779734"/>
                  </a:ext>
                </a:extLst>
              </a:tr>
              <a:tr h="45021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11-19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256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0.8217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0.5018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945305"/>
                  </a:ext>
                </a:extLst>
              </a:tr>
              <a:tr h="459883">
                <a:tc>
                  <a:txBody>
                    <a:bodyPr/>
                    <a:lstStyle/>
                    <a:p>
                      <a:r>
                        <a:rPr lang="en-US" altLang="zh-TW" dirty="0"/>
                        <a:t>15-19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512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0.875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0.4901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781164"/>
                  </a:ext>
                </a:extLst>
              </a:tr>
              <a:tr h="459883">
                <a:tc>
                  <a:txBody>
                    <a:bodyPr/>
                    <a:lstStyle/>
                    <a:p>
                      <a:r>
                        <a:rPr lang="en-US" altLang="zh-TW" dirty="0"/>
                        <a:t>15-19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256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0.8052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0.5240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651175"/>
                  </a:ext>
                </a:extLst>
              </a:tr>
              <a:tr h="459883">
                <a:tc>
                  <a:txBody>
                    <a:bodyPr/>
                    <a:lstStyle/>
                    <a:p>
                      <a:r>
                        <a:rPr lang="en-US" altLang="zh-TW" dirty="0"/>
                        <a:t>None-Block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256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0.7674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0.6042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923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1197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19050</TotalTime>
  <Words>1638</Words>
  <Application>Microsoft Office PowerPoint</Application>
  <PresentationFormat>寬螢幕</PresentationFormat>
  <Paragraphs>419</Paragraphs>
  <Slides>38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43" baseType="lpstr">
      <vt:lpstr>Arial Unicode MS</vt:lpstr>
      <vt:lpstr>Arial</vt:lpstr>
      <vt:lpstr>Garamond</vt:lpstr>
      <vt:lpstr>Wingdings</vt:lpstr>
      <vt:lpstr>有機</vt:lpstr>
      <vt:lpstr>Flower Recognition</vt:lpstr>
      <vt:lpstr>Agenda</vt:lpstr>
      <vt:lpstr>Research Motivation </vt:lpstr>
      <vt:lpstr>Problem Description</vt:lpstr>
      <vt:lpstr>Data Preprocessing – Image Reading </vt:lpstr>
      <vt:lpstr>Methodology</vt:lpstr>
      <vt:lpstr>Model Training – Development Environment</vt:lpstr>
      <vt:lpstr>Model Training - Transfer Learning Model</vt:lpstr>
      <vt:lpstr>Model Training - Transfer Learning Model</vt:lpstr>
      <vt:lpstr>Model Training - Transfer Learning Model</vt:lpstr>
      <vt:lpstr>Model Training - Transfer Learning Model</vt:lpstr>
      <vt:lpstr>Model Training - Transfer Learning Model</vt:lpstr>
      <vt:lpstr>Model Training - Transfer Learning Model</vt:lpstr>
      <vt:lpstr>Model Training - Build From Scratch</vt:lpstr>
      <vt:lpstr>Model Training – Build-From-Scratch Model</vt:lpstr>
      <vt:lpstr>Model Training – Parameter Search</vt:lpstr>
      <vt:lpstr>Model Training – Hyperparameter Tuning</vt:lpstr>
      <vt:lpstr>Model Training – Choosing Loss Function and minBatch</vt:lpstr>
      <vt:lpstr>Model Training –  Gradient Vanishing/Exploding/Underfitting</vt:lpstr>
      <vt:lpstr>Model Training -  Overfitting </vt:lpstr>
      <vt:lpstr>Model Training -  Overfitting </vt:lpstr>
      <vt:lpstr>Model Training -  Overfitting </vt:lpstr>
      <vt:lpstr>Model Training - Overfitting</vt:lpstr>
      <vt:lpstr>Model Training - Overfitting</vt:lpstr>
      <vt:lpstr>Model Training -  Heuristic Improvement</vt:lpstr>
      <vt:lpstr>Performance Evaluation – Loss/Accuracy</vt:lpstr>
      <vt:lpstr>Performance Evaluation – Loss/Accuracy</vt:lpstr>
      <vt:lpstr>Performance Evaluation – Loss/Accuracy</vt:lpstr>
      <vt:lpstr>Performance Evaluation - Visualizing Predictions</vt:lpstr>
      <vt:lpstr>Performance Evaluation - Visualizing Predictions</vt:lpstr>
      <vt:lpstr>Performance Evaluation - Visualizing Predictions</vt:lpstr>
      <vt:lpstr>Reference (1/2)</vt:lpstr>
      <vt:lpstr>Reference (2/2)</vt:lpstr>
      <vt:lpstr>Summary / Q&amp;A</vt:lpstr>
      <vt:lpstr>BackUp</vt:lpstr>
      <vt:lpstr>Methodology - Transfer Learning</vt:lpstr>
      <vt:lpstr>Performance Evaluation - Visualizing Predictions</vt:lpstr>
      <vt:lpstr>ResNet50 bad 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200</cp:revision>
  <dcterms:created xsi:type="dcterms:W3CDTF">2019-05-21T11:09:22Z</dcterms:created>
  <dcterms:modified xsi:type="dcterms:W3CDTF">2019-06-19T00:41:29Z</dcterms:modified>
</cp:coreProperties>
</file>